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9" r:id="rId4"/>
    <p:sldId id="274" r:id="rId5"/>
    <p:sldId id="263" r:id="rId6"/>
    <p:sldId id="281" r:id="rId7"/>
    <p:sldId id="260" r:id="rId8"/>
    <p:sldId id="265" r:id="rId9"/>
    <p:sldId id="282" r:id="rId10"/>
    <p:sldId id="261" r:id="rId11"/>
    <p:sldId id="273" r:id="rId12"/>
    <p:sldId id="269" r:id="rId13"/>
    <p:sldId id="262" r:id="rId14"/>
    <p:sldId id="267" r:id="rId15"/>
    <p:sldId id="283" r:id="rId16"/>
    <p:sldId id="284" r:id="rId17"/>
    <p:sldId id="285" r:id="rId18"/>
    <p:sldId id="286" r:id="rId19"/>
    <p:sldId id="279" r:id="rId20"/>
    <p:sldId id="287" r:id="rId21"/>
    <p:sldId id="288" r:id="rId22"/>
    <p:sldId id="289" r:id="rId23"/>
    <p:sldId id="290" r:id="rId24"/>
    <p:sldId id="291" r:id="rId25"/>
    <p:sldId id="292" r:id="rId26"/>
    <p:sldId id="293" r:id="rId27"/>
    <p:sldId id="294" r:id="rId28"/>
    <p:sldId id="295" r:id="rId29"/>
    <p:sldId id="296" r:id="rId30"/>
    <p:sldId id="278"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EE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2" autoAdjust="0"/>
    <p:restoredTop sz="94660"/>
  </p:normalViewPr>
  <p:slideViewPr>
    <p:cSldViewPr snapToGrid="0">
      <p:cViewPr varScale="1">
        <p:scale>
          <a:sx n="60" d="100"/>
          <a:sy n="60" d="100"/>
        </p:scale>
        <p:origin x="82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A0C68E-DD2C-4D13-8383-DCE89BA52CD0}" type="datetimeFigureOut">
              <a:rPr lang="zh-CN" altLang="en-US" smtClean="0"/>
              <a:pPr/>
              <a:t>2020/12/18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F6521C-FDE9-4570-87FA-B08B60790F96}" type="slidenum">
              <a:rPr lang="zh-CN" altLang="en-US" smtClean="0"/>
              <a:pPr/>
              <a:t>‹#›</a:t>
            </a:fld>
            <a:endParaRPr lang="zh-CN" altLang="en-US"/>
          </a:p>
        </p:txBody>
      </p:sp>
    </p:spTree>
    <p:extLst>
      <p:ext uri="{BB962C8B-B14F-4D97-AF65-F5344CB8AC3E}">
        <p14:creationId xmlns:p14="http://schemas.microsoft.com/office/powerpoint/2010/main" val="67582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367A9C9-202A-4DD8-93D6-0313A3D3FD6D}" type="datetimeFigureOut">
              <a:rPr lang="zh-CN" altLang="en-US" smtClean="0"/>
              <a:pPr/>
              <a:t>2020/12/18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F13F3C-060C-48EB-BE46-663050F012C0}" type="slidenum">
              <a:rPr lang="zh-CN" altLang="en-US" smtClean="0"/>
              <a:pPr/>
              <a:t>‹#›</a:t>
            </a:fld>
            <a:endParaRPr lang="zh-CN" altLang="en-US"/>
          </a:p>
        </p:txBody>
      </p:sp>
    </p:spTree>
    <p:extLst>
      <p:ext uri="{BB962C8B-B14F-4D97-AF65-F5344CB8AC3E}">
        <p14:creationId xmlns:p14="http://schemas.microsoft.com/office/powerpoint/2010/main" val="1660705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367A9C9-202A-4DD8-93D6-0313A3D3FD6D}" type="datetimeFigureOut">
              <a:rPr lang="zh-CN" altLang="en-US" smtClean="0"/>
              <a:pPr/>
              <a:t>2020/12/18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F13F3C-060C-48EB-BE46-663050F012C0}" type="slidenum">
              <a:rPr lang="zh-CN" altLang="en-US" smtClean="0"/>
              <a:pPr/>
              <a:t>‹#›</a:t>
            </a:fld>
            <a:endParaRPr lang="zh-CN" altLang="en-US"/>
          </a:p>
        </p:txBody>
      </p:sp>
    </p:spTree>
    <p:extLst>
      <p:ext uri="{BB962C8B-B14F-4D97-AF65-F5344CB8AC3E}">
        <p14:creationId xmlns:p14="http://schemas.microsoft.com/office/powerpoint/2010/main" val="139860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367A9C9-202A-4DD8-93D6-0313A3D3FD6D}" type="datetimeFigureOut">
              <a:rPr lang="zh-CN" altLang="en-US" smtClean="0"/>
              <a:pPr/>
              <a:t>2020/12/18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F13F3C-060C-48EB-BE46-663050F012C0}" type="slidenum">
              <a:rPr lang="zh-CN" altLang="en-US" smtClean="0"/>
              <a:pPr/>
              <a:t>‹#›</a:t>
            </a:fld>
            <a:endParaRPr lang="zh-CN" altLang="en-US"/>
          </a:p>
        </p:txBody>
      </p:sp>
    </p:spTree>
    <p:extLst>
      <p:ext uri="{BB962C8B-B14F-4D97-AF65-F5344CB8AC3E}">
        <p14:creationId xmlns:p14="http://schemas.microsoft.com/office/powerpoint/2010/main" val="1622735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367A9C9-202A-4DD8-93D6-0313A3D3FD6D}" type="datetimeFigureOut">
              <a:rPr lang="zh-CN" altLang="en-US" smtClean="0"/>
              <a:pPr/>
              <a:t>2020/12/18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F13F3C-060C-48EB-BE46-663050F012C0}" type="slidenum">
              <a:rPr lang="zh-CN" altLang="en-US" smtClean="0"/>
              <a:pPr/>
              <a:t>‹#›</a:t>
            </a:fld>
            <a:endParaRPr lang="zh-CN" altLang="en-US"/>
          </a:p>
        </p:txBody>
      </p:sp>
    </p:spTree>
    <p:extLst>
      <p:ext uri="{BB962C8B-B14F-4D97-AF65-F5344CB8AC3E}">
        <p14:creationId xmlns:p14="http://schemas.microsoft.com/office/powerpoint/2010/main" val="2878036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367A9C9-202A-4DD8-93D6-0313A3D3FD6D}" type="datetimeFigureOut">
              <a:rPr lang="zh-CN" altLang="en-US" smtClean="0"/>
              <a:pPr/>
              <a:t>2020/12/18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F13F3C-060C-48EB-BE46-663050F012C0}" type="slidenum">
              <a:rPr lang="zh-CN" altLang="en-US" smtClean="0"/>
              <a:pPr/>
              <a:t>‹#›</a:t>
            </a:fld>
            <a:endParaRPr lang="zh-CN" altLang="en-US"/>
          </a:p>
        </p:txBody>
      </p:sp>
    </p:spTree>
    <p:extLst>
      <p:ext uri="{BB962C8B-B14F-4D97-AF65-F5344CB8AC3E}">
        <p14:creationId xmlns:p14="http://schemas.microsoft.com/office/powerpoint/2010/main" val="381620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367A9C9-202A-4DD8-93D6-0313A3D3FD6D}" type="datetimeFigureOut">
              <a:rPr lang="zh-CN" altLang="en-US" smtClean="0"/>
              <a:pPr/>
              <a:t>2020/12/18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F13F3C-060C-48EB-BE46-663050F012C0}" type="slidenum">
              <a:rPr lang="zh-CN" altLang="en-US" smtClean="0"/>
              <a:pPr/>
              <a:t>‹#›</a:t>
            </a:fld>
            <a:endParaRPr lang="zh-CN" altLang="en-US"/>
          </a:p>
        </p:txBody>
      </p:sp>
    </p:spTree>
    <p:extLst>
      <p:ext uri="{BB962C8B-B14F-4D97-AF65-F5344CB8AC3E}">
        <p14:creationId xmlns:p14="http://schemas.microsoft.com/office/powerpoint/2010/main" val="3796251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367A9C9-202A-4DD8-93D6-0313A3D3FD6D}" type="datetimeFigureOut">
              <a:rPr lang="zh-CN" altLang="en-US" smtClean="0"/>
              <a:pPr/>
              <a:t>2020/12/18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2F13F3C-060C-48EB-BE46-663050F012C0}" type="slidenum">
              <a:rPr lang="zh-CN" altLang="en-US" smtClean="0"/>
              <a:pPr/>
              <a:t>‹#›</a:t>
            </a:fld>
            <a:endParaRPr lang="zh-CN" altLang="en-US"/>
          </a:p>
        </p:txBody>
      </p:sp>
    </p:spTree>
    <p:extLst>
      <p:ext uri="{BB962C8B-B14F-4D97-AF65-F5344CB8AC3E}">
        <p14:creationId xmlns:p14="http://schemas.microsoft.com/office/powerpoint/2010/main" val="1070993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67A9C9-202A-4DD8-93D6-0313A3D3FD6D}" type="datetimeFigureOut">
              <a:rPr lang="zh-CN" altLang="en-US" smtClean="0"/>
              <a:pPr/>
              <a:t>2020/12/18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2F13F3C-060C-48EB-BE46-663050F012C0}" type="slidenum">
              <a:rPr lang="zh-CN" altLang="en-US" smtClean="0"/>
              <a:pPr/>
              <a:t>‹#›</a:t>
            </a:fld>
            <a:endParaRPr lang="zh-CN" altLang="en-US"/>
          </a:p>
        </p:txBody>
      </p:sp>
    </p:spTree>
    <p:extLst>
      <p:ext uri="{BB962C8B-B14F-4D97-AF65-F5344CB8AC3E}">
        <p14:creationId xmlns:p14="http://schemas.microsoft.com/office/powerpoint/2010/main" val="3469841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67A9C9-202A-4DD8-93D6-0313A3D3FD6D}" type="datetimeFigureOut">
              <a:rPr lang="zh-CN" altLang="en-US" smtClean="0"/>
              <a:pPr/>
              <a:t>2020/12/18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2F13F3C-060C-48EB-BE46-663050F012C0}" type="slidenum">
              <a:rPr lang="zh-CN" altLang="en-US" smtClean="0"/>
              <a:pPr/>
              <a:t>‹#›</a:t>
            </a:fld>
            <a:endParaRPr lang="zh-CN" altLang="en-US"/>
          </a:p>
        </p:txBody>
      </p:sp>
    </p:spTree>
    <p:extLst>
      <p:ext uri="{BB962C8B-B14F-4D97-AF65-F5344CB8AC3E}">
        <p14:creationId xmlns:p14="http://schemas.microsoft.com/office/powerpoint/2010/main" val="3320272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367A9C9-202A-4DD8-93D6-0313A3D3FD6D}" type="datetimeFigureOut">
              <a:rPr lang="zh-CN" altLang="en-US" smtClean="0"/>
              <a:pPr/>
              <a:t>2020/12/18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F13F3C-060C-48EB-BE46-663050F012C0}" type="slidenum">
              <a:rPr lang="zh-CN" altLang="en-US" smtClean="0"/>
              <a:pPr/>
              <a:t>‹#›</a:t>
            </a:fld>
            <a:endParaRPr lang="zh-CN" altLang="en-US"/>
          </a:p>
        </p:txBody>
      </p:sp>
    </p:spTree>
    <p:extLst>
      <p:ext uri="{BB962C8B-B14F-4D97-AF65-F5344CB8AC3E}">
        <p14:creationId xmlns:p14="http://schemas.microsoft.com/office/powerpoint/2010/main" val="4252836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367A9C9-202A-4DD8-93D6-0313A3D3FD6D}" type="datetimeFigureOut">
              <a:rPr lang="zh-CN" altLang="en-US" smtClean="0"/>
              <a:pPr/>
              <a:t>2020/12/18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F13F3C-060C-48EB-BE46-663050F012C0}" type="slidenum">
              <a:rPr lang="zh-CN" altLang="en-US" smtClean="0"/>
              <a:pPr/>
              <a:t>‹#›</a:t>
            </a:fld>
            <a:endParaRPr lang="zh-CN" altLang="en-US"/>
          </a:p>
        </p:txBody>
      </p:sp>
    </p:spTree>
    <p:extLst>
      <p:ext uri="{BB962C8B-B14F-4D97-AF65-F5344CB8AC3E}">
        <p14:creationId xmlns:p14="http://schemas.microsoft.com/office/powerpoint/2010/main" val="2181979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6EEF4"/>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67A9C9-202A-4DD8-93D6-0313A3D3FD6D}" type="datetimeFigureOut">
              <a:rPr lang="zh-CN" altLang="en-US" smtClean="0"/>
              <a:pPr/>
              <a:t>2020/12/18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F13F3C-060C-48EB-BE46-663050F012C0}" type="slidenum">
              <a:rPr lang="zh-CN" altLang="en-US" smtClean="0"/>
              <a:pPr/>
              <a:t>‹#›</a:t>
            </a:fld>
            <a:endParaRPr lang="zh-CN" altLang="en-US"/>
          </a:p>
        </p:txBody>
      </p:sp>
    </p:spTree>
    <p:extLst>
      <p:ext uri="{BB962C8B-B14F-4D97-AF65-F5344CB8AC3E}">
        <p14:creationId xmlns:p14="http://schemas.microsoft.com/office/powerpoint/2010/main" val="3044083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097" t="71128" r="33954" b="9795"/>
          <a:stretch/>
        </p:blipFill>
        <p:spPr>
          <a:xfrm>
            <a:off x="-185608" y="176980"/>
            <a:ext cx="12818615" cy="7096015"/>
          </a:xfrm>
          <a:prstGeom prst="rect">
            <a:avLst/>
          </a:prstGeom>
        </p:spPr>
      </p:pic>
      <p:sp>
        <p:nvSpPr>
          <p:cNvPr id="5" name="文本框 4"/>
          <p:cNvSpPr txBox="1"/>
          <p:nvPr/>
        </p:nvSpPr>
        <p:spPr>
          <a:xfrm>
            <a:off x="2470600" y="2625647"/>
            <a:ext cx="6765518" cy="769441"/>
          </a:xfrm>
          <a:prstGeom prst="rect">
            <a:avLst/>
          </a:prstGeom>
          <a:noFill/>
        </p:spPr>
        <p:txBody>
          <a:bodyPr wrap="square" rtlCol="0">
            <a:spAutoFit/>
          </a:bodyPr>
          <a:lstStyle/>
          <a:p>
            <a:pPr algn="ctr"/>
            <a:r>
              <a:rPr lang="zh-CN" altLang="en-US" sz="4400" dirty="0">
                <a:latin typeface="华文新魏" panose="02010800040101010101" pitchFamily="2" charset="-122"/>
                <a:ea typeface="华文新魏" panose="02010800040101010101" pitchFamily="2" charset="-122"/>
              </a:rPr>
              <a:t>电子技术基础 数字部分</a:t>
            </a:r>
          </a:p>
        </p:txBody>
      </p:sp>
      <p:sp>
        <p:nvSpPr>
          <p:cNvPr id="6" name="矩形 23"/>
          <p:cNvSpPr>
            <a:spLocks noChangeArrowheads="1"/>
          </p:cNvSpPr>
          <p:nvPr/>
        </p:nvSpPr>
        <p:spPr bwMode="auto">
          <a:xfrm>
            <a:off x="3166950" y="3531178"/>
            <a:ext cx="5372817" cy="732060"/>
          </a:xfrm>
          <a:prstGeom prst="rect">
            <a:avLst/>
          </a:prstGeom>
          <a:noFill/>
          <a:ln>
            <a:noFill/>
          </a:ln>
        </p:spPr>
        <p:txBody>
          <a:bodyPr wrap="square">
            <a:spAutoFit/>
          </a:bodyPr>
          <a:lstStyle/>
          <a:p>
            <a:pPr algn="ctr">
              <a:lnSpc>
                <a:spcPct val="200000"/>
              </a:lnSpc>
            </a:pPr>
            <a:r>
              <a:rPr lang="zh-CN" altLang="en-US" sz="2400" dirty="0">
                <a:latin typeface="华文新魏" panose="02010800040101010101" pitchFamily="2" charset="-122"/>
                <a:ea typeface="华文新魏" panose="02010800040101010101" pitchFamily="2" charset="-122"/>
              </a:rPr>
              <a:t>分享人：邓萌</a:t>
            </a:r>
            <a:endParaRPr lang="en-US" altLang="zh-CN"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407339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000"/>
                                        <p:tgtEl>
                                          <p:spTgt spid="4"/>
                                        </p:tgtEl>
                                      </p:cBhvr>
                                    </p:animEffect>
                                  </p:childTnLst>
                                </p:cTn>
                              </p:par>
                            </p:childTnLst>
                          </p:cTn>
                        </p:par>
                        <p:par>
                          <p:cTn id="8" fill="hold">
                            <p:stCondLst>
                              <p:cond delay="1000"/>
                            </p:stCondLst>
                            <p:childTnLst>
                              <p:par>
                                <p:cTn id="9" presetID="14" presetClass="entr" presetSubtype="10"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750"/>
                                        <p:tgtEl>
                                          <p:spTgt spid="5"/>
                                        </p:tgtEl>
                                      </p:cBhvr>
                                    </p:animEffect>
                                  </p:childTnLst>
                                </p:cTn>
                              </p:par>
                            </p:childTnLst>
                          </p:cTn>
                        </p:par>
                        <p:par>
                          <p:cTn id="12" fill="hold">
                            <p:stCondLst>
                              <p:cond delay="2050"/>
                            </p:stCondLst>
                            <p:childTnLst>
                              <p:par>
                                <p:cTn id="13" presetID="16" presetClass="entr" presetSubtype="21"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33847" t="11828" r="31458" b="66667"/>
          <a:stretch/>
        </p:blipFill>
        <p:spPr>
          <a:xfrm>
            <a:off x="453343" y="-323558"/>
            <a:ext cx="8328074" cy="6882711"/>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183" y="3871636"/>
            <a:ext cx="3685578" cy="2986364"/>
          </a:xfrm>
          <a:prstGeom prst="rect">
            <a:avLst/>
          </a:prstGeom>
        </p:spPr>
      </p:pic>
      <p:grpSp>
        <p:nvGrpSpPr>
          <p:cNvPr id="7" name="组合 6"/>
          <p:cNvGrpSpPr/>
          <p:nvPr/>
        </p:nvGrpSpPr>
        <p:grpSpPr>
          <a:xfrm>
            <a:off x="3293530" y="1024255"/>
            <a:ext cx="2236103" cy="2140685"/>
            <a:chOff x="2054543" y="2926081"/>
            <a:chExt cx="1271974" cy="1217696"/>
          </a:xfrm>
        </p:grpSpPr>
        <p:sp>
          <p:nvSpPr>
            <p:cNvPr id="8" name="等腰三角形 7"/>
            <p:cNvSpPr/>
            <p:nvPr/>
          </p:nvSpPr>
          <p:spPr>
            <a:xfrm>
              <a:off x="2054543" y="2926081"/>
              <a:ext cx="1271974" cy="1096529"/>
            </a:xfrm>
            <a:prstGeom prst="triangle">
              <a:avLst/>
            </a:prstGeom>
            <a:solidFill>
              <a:srgbClr val="FFEBA8"/>
            </a:solidFill>
            <a:ln>
              <a:noFill/>
            </a:ln>
            <a:effectLst>
              <a:outerShdw blurRad="50800" dist="25400" dir="5400000" sx="102000" sy="10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b="1" dirty="0">
                <a:solidFill>
                  <a:schemeClr val="tx1"/>
                </a:solidFill>
                <a:latin typeface="Algerian" panose="04020705040A02060702" pitchFamily="82" charset="0"/>
              </a:endParaRPr>
            </a:p>
          </p:txBody>
        </p:sp>
        <p:sp>
          <p:nvSpPr>
            <p:cNvPr id="9" name="矩形 8"/>
            <p:cNvSpPr/>
            <p:nvPr/>
          </p:nvSpPr>
          <p:spPr>
            <a:xfrm>
              <a:off x="2371815" y="3084579"/>
              <a:ext cx="609295" cy="1059198"/>
            </a:xfrm>
            <a:prstGeom prst="rect">
              <a:avLst/>
            </a:prstGeom>
          </p:spPr>
          <p:txBody>
            <a:bodyPr wrap="none">
              <a:spAutoFit/>
            </a:bodyPr>
            <a:lstStyle/>
            <a:p>
              <a:pPr algn="ctr"/>
              <a:r>
                <a:rPr lang="en-US" altLang="zh-CN" sz="11500" b="1" dirty="0">
                  <a:latin typeface="Algerian" panose="04020705040A02060702" pitchFamily="82" charset="0"/>
                </a:rPr>
                <a:t>3</a:t>
              </a:r>
              <a:endParaRPr lang="zh-CN" altLang="en-US" sz="11500" b="1" dirty="0">
                <a:latin typeface="Algerian" panose="04020705040A02060702" pitchFamily="82" charset="0"/>
              </a:endParaRPr>
            </a:p>
          </p:txBody>
        </p:sp>
      </p:grpSp>
      <p:sp>
        <p:nvSpPr>
          <p:cNvPr id="10" name="文本框 9"/>
          <p:cNvSpPr txBox="1"/>
          <p:nvPr/>
        </p:nvSpPr>
        <p:spPr>
          <a:xfrm>
            <a:off x="1435714" y="3109880"/>
            <a:ext cx="6025035" cy="760593"/>
          </a:xfrm>
          <a:prstGeom prst="rect">
            <a:avLst/>
          </a:prstGeom>
          <a:noFill/>
        </p:spPr>
        <p:txBody>
          <a:bodyPr wrap="square" rtlCol="0">
            <a:spAutoFit/>
          </a:bodyPr>
          <a:lstStyle/>
          <a:p>
            <a:pPr algn="ctr">
              <a:lnSpc>
                <a:spcPct val="150000"/>
              </a:lnSpc>
            </a:pPr>
            <a:r>
              <a:rPr lang="zh-CN" altLang="en-US" sz="3200" dirty="0">
                <a:latin typeface="华文新魏" panose="02010800040101010101" pitchFamily="2" charset="-122"/>
                <a:ea typeface="华文新魏" panose="02010800040101010101" pitchFamily="2" charset="-122"/>
              </a:rPr>
              <a:t>时序逻辑电路</a:t>
            </a:r>
            <a:endParaRPr lang="en-US" altLang="zh-CN" sz="3200" dirty="0">
              <a:solidFill>
                <a:schemeClr val="bg2">
                  <a:lumMod val="25000"/>
                </a:schemeClr>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93649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childTnLst>
                          </p:cTn>
                        </p:par>
                        <p:par>
                          <p:cTn id="16" fill="hold">
                            <p:stCondLst>
                              <p:cond delay="1000"/>
                            </p:stCondLst>
                            <p:childTnLst>
                              <p:par>
                                <p:cTn id="17" presetID="16" presetClass="entr" presetSubtype="2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par>
                          <p:cTn id="20" fill="hold">
                            <p:stCondLst>
                              <p:cond delay="1500"/>
                            </p:stCondLst>
                            <p:childTnLst>
                              <p:par>
                                <p:cTn id="21" presetID="16" presetClass="entr" presetSubtype="21"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1491175" y="1336431"/>
            <a:ext cx="8595360" cy="4557932"/>
          </a:xfrm>
          <a:prstGeom prst="roundRect">
            <a:avLst/>
          </a:prstGeom>
          <a:solidFill>
            <a:srgbClr val="C6EEF4"/>
          </a:solidFill>
          <a:ln>
            <a:noFill/>
          </a:ln>
          <a:effectLst>
            <a:outerShdw blurRad="63500" dist="50800" dir="5400000" sx="102000" sy="10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4822" t="9653" r="26330" b="8501"/>
          <a:stretch/>
        </p:blipFill>
        <p:spPr>
          <a:xfrm>
            <a:off x="8880461" y="509221"/>
            <a:ext cx="2363372" cy="5680632"/>
          </a:xfrm>
          <a:prstGeom prst="rect">
            <a:avLst/>
          </a:prstGeom>
        </p:spPr>
      </p:pic>
      <p:grpSp>
        <p:nvGrpSpPr>
          <p:cNvPr id="4" name="组合 3"/>
          <p:cNvGrpSpPr/>
          <p:nvPr/>
        </p:nvGrpSpPr>
        <p:grpSpPr>
          <a:xfrm>
            <a:off x="2721721" y="4135627"/>
            <a:ext cx="319855" cy="413489"/>
            <a:chOff x="2928938" y="1130648"/>
            <a:chExt cx="400050" cy="519112"/>
          </a:xfrm>
          <a:solidFill>
            <a:schemeClr val="bg1"/>
          </a:solidFill>
        </p:grpSpPr>
        <p:sp>
          <p:nvSpPr>
            <p:cNvPr id="5" name="Freeform 170"/>
            <p:cNvSpPr>
              <a:spLocks noChangeArrowheads="1"/>
            </p:cNvSpPr>
            <p:nvPr/>
          </p:nvSpPr>
          <p:spPr bwMode="auto">
            <a:xfrm>
              <a:off x="2928938" y="1280392"/>
              <a:ext cx="400050" cy="369368"/>
            </a:xfrm>
            <a:custGeom>
              <a:avLst/>
              <a:gdLst>
                <a:gd name="T0" fmla="*/ 45 w 90"/>
                <a:gd name="T1" fmla="*/ 83 h 83"/>
                <a:gd name="T2" fmla="*/ 90 w 90"/>
                <a:gd name="T3" fmla="*/ 0 h 83"/>
                <a:gd name="T4" fmla="*/ 0 w 90"/>
                <a:gd name="T5" fmla="*/ 0 h 83"/>
                <a:gd name="T6" fmla="*/ 45 w 90"/>
                <a:gd name="T7" fmla="*/ 83 h 83"/>
                <a:gd name="T8" fmla="*/ 0 60000 65536"/>
                <a:gd name="T9" fmla="*/ 0 60000 65536"/>
                <a:gd name="T10" fmla="*/ 0 60000 65536"/>
                <a:gd name="T11" fmla="*/ 0 60000 65536"/>
                <a:gd name="T12" fmla="*/ 0 w 90"/>
                <a:gd name="T13" fmla="*/ 0 h 83"/>
                <a:gd name="T14" fmla="*/ 90 w 90"/>
                <a:gd name="T15" fmla="*/ 83 h 83"/>
              </a:gdLst>
              <a:ahLst/>
              <a:cxnLst>
                <a:cxn ang="T8">
                  <a:pos x="T0" y="T1"/>
                </a:cxn>
                <a:cxn ang="T9">
                  <a:pos x="T2" y="T3"/>
                </a:cxn>
                <a:cxn ang="T10">
                  <a:pos x="T4" y="T5"/>
                </a:cxn>
                <a:cxn ang="T11">
                  <a:pos x="T6" y="T7"/>
                </a:cxn>
              </a:cxnLst>
              <a:rect l="T12" t="T13" r="T14" b="T15"/>
              <a:pathLst>
                <a:path w="90" h="83">
                  <a:moveTo>
                    <a:pt x="45" y="83"/>
                  </a:moveTo>
                  <a:cubicBezTo>
                    <a:pt x="90" y="59"/>
                    <a:pt x="90" y="0"/>
                    <a:pt x="90" y="0"/>
                  </a:cubicBezTo>
                  <a:cubicBezTo>
                    <a:pt x="0" y="0"/>
                    <a:pt x="0" y="0"/>
                    <a:pt x="0" y="0"/>
                  </a:cubicBezTo>
                  <a:cubicBezTo>
                    <a:pt x="0" y="0"/>
                    <a:pt x="0" y="59"/>
                    <a:pt x="45" y="83"/>
                  </a:cubicBezTo>
                  <a:close/>
                </a:path>
              </a:pathLst>
            </a:custGeom>
            <a:grpFill/>
            <a:ln w="9525" cmpd="sng">
              <a:noFill/>
              <a:bevel/>
            </a:ln>
          </p:spPr>
          <p:txBody>
            <a:bodyPr/>
            <a:lstStyle/>
            <a:p>
              <a:pPr algn="ctr" fontAlgn="base">
                <a:spcBef>
                  <a:spcPct val="0"/>
                </a:spcBef>
                <a:spcAft>
                  <a:spcPct val="0"/>
                </a:spcAft>
                <a:buFont typeface="Arial" panose="020B0604020202020204" pitchFamily="34" charset="0"/>
                <a:buNone/>
                <a:defRPr/>
              </a:pPr>
              <a:endParaRPr lang="zh-CN" altLang="zh-CN" sz="2000" dirty="0">
                <a:latin typeface="华文新魏" panose="02010800040101010101" pitchFamily="2" charset="-122"/>
                <a:ea typeface="华文新魏" panose="02010800040101010101" pitchFamily="2" charset="-122"/>
                <a:sym typeface="Calibri" panose="020F0502020204030204" pitchFamily="34" charset="0"/>
              </a:endParaRPr>
            </a:p>
          </p:txBody>
        </p:sp>
        <p:sp>
          <p:nvSpPr>
            <p:cNvPr id="6" name="Freeform 171"/>
            <p:cNvSpPr>
              <a:spLocks noChangeArrowheads="1"/>
            </p:cNvSpPr>
            <p:nvPr/>
          </p:nvSpPr>
          <p:spPr bwMode="auto">
            <a:xfrm>
              <a:off x="2928938" y="1130648"/>
              <a:ext cx="400050" cy="126451"/>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29"/>
                <a:gd name="T35" fmla="*/ 90 w 90"/>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w="9525" cmpd="sng">
              <a:noFill/>
              <a:bevel/>
            </a:ln>
          </p:spPr>
          <p:txBody>
            <a:bodyPr/>
            <a:lstStyle/>
            <a:p>
              <a:pPr algn="ctr" fontAlgn="base">
                <a:spcBef>
                  <a:spcPct val="0"/>
                </a:spcBef>
                <a:spcAft>
                  <a:spcPct val="0"/>
                </a:spcAft>
                <a:buFont typeface="Arial" panose="020B0604020202020204" pitchFamily="34" charset="0"/>
                <a:buNone/>
                <a:defRPr/>
              </a:pPr>
              <a:endParaRPr lang="zh-CN" altLang="zh-CN" sz="2000" dirty="0">
                <a:latin typeface="华文新魏" panose="02010800040101010101" pitchFamily="2" charset="-122"/>
                <a:ea typeface="华文新魏" panose="02010800040101010101" pitchFamily="2" charset="-122"/>
                <a:sym typeface="Calibri" panose="020F0502020204030204" pitchFamily="34" charset="0"/>
              </a:endParaRPr>
            </a:p>
          </p:txBody>
        </p:sp>
      </p:grpSp>
      <p:grpSp>
        <p:nvGrpSpPr>
          <p:cNvPr id="7" name="组合 6"/>
          <p:cNvGrpSpPr/>
          <p:nvPr/>
        </p:nvGrpSpPr>
        <p:grpSpPr>
          <a:xfrm>
            <a:off x="2534831" y="2048407"/>
            <a:ext cx="651940" cy="634012"/>
            <a:chOff x="8539144" y="917247"/>
            <a:chExt cx="800766" cy="778746"/>
          </a:xfrm>
          <a:solidFill>
            <a:schemeClr val="bg1"/>
          </a:solidFill>
        </p:grpSpPr>
        <p:sp>
          <p:nvSpPr>
            <p:cNvPr id="8" name="Freeform 42"/>
            <p:cNvSpPr>
              <a:spLocks noEditPoints="1" noChangeArrowheads="1"/>
            </p:cNvSpPr>
            <p:nvPr/>
          </p:nvSpPr>
          <p:spPr bwMode="auto">
            <a:xfrm>
              <a:off x="8539144" y="917247"/>
              <a:ext cx="800766" cy="778746"/>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1"/>
                <a:gd name="T31" fmla="*/ 0 h 121"/>
                <a:gd name="T32" fmla="*/ 121 w 121"/>
                <a:gd name="T33" fmla="*/ 121 h 1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w="9525" cmpd="sng">
              <a:noFill/>
              <a:bevel/>
            </a:ln>
          </p:spPr>
          <p:txBody>
            <a:bodyPr/>
            <a:lstStyle/>
            <a:p>
              <a:pPr algn="ctr" fontAlgn="base">
                <a:spcBef>
                  <a:spcPct val="0"/>
                </a:spcBef>
                <a:spcAft>
                  <a:spcPct val="0"/>
                </a:spcAft>
                <a:buFont typeface="Arial" panose="020B0604020202020204" pitchFamily="34" charset="0"/>
                <a:buNone/>
                <a:defRPr/>
              </a:pPr>
              <a:endParaRPr lang="zh-CN" altLang="zh-CN" sz="2000" dirty="0">
                <a:solidFill>
                  <a:schemeClr val="bg1"/>
                </a:solidFill>
                <a:latin typeface="华文新魏" panose="02010800040101010101" pitchFamily="2" charset="-122"/>
                <a:ea typeface="华文新魏" panose="02010800040101010101" pitchFamily="2" charset="-122"/>
                <a:sym typeface="Calibri" panose="020F0502020204030204" pitchFamily="34" charset="0"/>
              </a:endParaRPr>
            </a:p>
          </p:txBody>
        </p:sp>
        <p:sp>
          <p:nvSpPr>
            <p:cNvPr id="9" name="Freeform 43"/>
            <p:cNvSpPr>
              <a:spLocks noChangeArrowheads="1"/>
            </p:cNvSpPr>
            <p:nvPr/>
          </p:nvSpPr>
          <p:spPr bwMode="auto">
            <a:xfrm>
              <a:off x="8768697" y="1107674"/>
              <a:ext cx="278526" cy="384564"/>
            </a:xfrm>
            <a:custGeom>
              <a:avLst/>
              <a:gdLst>
                <a:gd name="T0" fmla="*/ 42 w 42"/>
                <a:gd name="T1" fmla="*/ 60 h 60"/>
                <a:gd name="T2" fmla="*/ 42 w 42"/>
                <a:gd name="T3" fmla="*/ 0 h 60"/>
                <a:gd name="T4" fmla="*/ 0 w 42"/>
                <a:gd name="T5" fmla="*/ 42 h 60"/>
                <a:gd name="T6" fmla="*/ 42 w 42"/>
                <a:gd name="T7" fmla="*/ 60 h 60"/>
                <a:gd name="T8" fmla="*/ 0 60000 65536"/>
                <a:gd name="T9" fmla="*/ 0 60000 65536"/>
                <a:gd name="T10" fmla="*/ 0 60000 65536"/>
                <a:gd name="T11" fmla="*/ 0 60000 65536"/>
                <a:gd name="T12" fmla="*/ 0 w 42"/>
                <a:gd name="T13" fmla="*/ 0 h 60"/>
                <a:gd name="T14" fmla="*/ 42 w 42"/>
                <a:gd name="T15" fmla="*/ 60 h 60"/>
              </a:gdLst>
              <a:ahLst/>
              <a:cxnLst>
                <a:cxn ang="T8">
                  <a:pos x="T0" y="T1"/>
                </a:cxn>
                <a:cxn ang="T9">
                  <a:pos x="T2" y="T3"/>
                </a:cxn>
                <a:cxn ang="T10">
                  <a:pos x="T4" y="T5"/>
                </a:cxn>
                <a:cxn ang="T11">
                  <a:pos x="T6" y="T7"/>
                </a:cxn>
              </a:cxnLst>
              <a:rect l="T12" t="T13" r="T14" b="T15"/>
              <a:pathLst>
                <a:path w="42" h="60">
                  <a:moveTo>
                    <a:pt x="42" y="60"/>
                  </a:moveTo>
                  <a:cubicBezTo>
                    <a:pt x="42" y="0"/>
                    <a:pt x="42" y="0"/>
                    <a:pt x="42" y="0"/>
                  </a:cubicBezTo>
                  <a:cubicBezTo>
                    <a:pt x="0" y="42"/>
                    <a:pt x="0" y="42"/>
                    <a:pt x="0" y="42"/>
                  </a:cubicBezTo>
                  <a:cubicBezTo>
                    <a:pt x="29" y="42"/>
                    <a:pt x="42" y="60"/>
                    <a:pt x="42" y="60"/>
                  </a:cubicBezTo>
                  <a:close/>
                </a:path>
              </a:pathLst>
            </a:custGeom>
            <a:grpFill/>
            <a:ln w="9525" cmpd="sng">
              <a:noFill/>
              <a:bevel/>
            </a:ln>
          </p:spPr>
          <p:txBody>
            <a:bodyPr/>
            <a:lstStyle/>
            <a:p>
              <a:pPr algn="ctr" fontAlgn="base">
                <a:spcBef>
                  <a:spcPct val="0"/>
                </a:spcBef>
                <a:spcAft>
                  <a:spcPct val="0"/>
                </a:spcAft>
                <a:buFont typeface="Arial" panose="020B0604020202020204" pitchFamily="34" charset="0"/>
                <a:buNone/>
                <a:defRPr/>
              </a:pPr>
              <a:endParaRPr lang="zh-CN" altLang="zh-CN" sz="2000" dirty="0">
                <a:solidFill>
                  <a:schemeClr val="bg1"/>
                </a:solidFill>
                <a:latin typeface="华文新魏" panose="02010800040101010101" pitchFamily="2" charset="-122"/>
                <a:ea typeface="华文新魏" panose="02010800040101010101" pitchFamily="2" charset="-122"/>
                <a:sym typeface="Calibri" panose="020F0502020204030204" pitchFamily="34" charset="0"/>
              </a:endParaRPr>
            </a:p>
          </p:txBody>
        </p:sp>
      </p:grpSp>
      <p:sp>
        <p:nvSpPr>
          <p:cNvPr id="10" name="文本框 22"/>
          <p:cNvSpPr txBox="1">
            <a:spLocks noChangeArrowheads="1"/>
          </p:cNvSpPr>
          <p:nvPr/>
        </p:nvSpPr>
        <p:spPr bwMode="auto">
          <a:xfrm>
            <a:off x="3515144" y="1880773"/>
            <a:ext cx="4981243" cy="400110"/>
          </a:xfrm>
          <a:prstGeom prst="rect">
            <a:avLst/>
          </a:prstGeom>
          <a:noFill/>
          <a:ln>
            <a:noFill/>
          </a:ln>
        </p:spPr>
        <p:txBody>
          <a:bodyPr wrap="square">
            <a:spAutoFit/>
          </a:bodyPr>
          <a:lstStyle>
            <a:lvl1pPr/>
            <a:lvl2pPr marL="742950" indent="-285750"/>
            <a:lvl3pPr/>
            <a:lvl4pPr/>
            <a:lvl5pPr/>
            <a:lvl6pPr/>
            <a:lvl7pPr/>
            <a:lvl8pPr/>
            <a:lvl9pPr/>
          </a:lstStyle>
          <a:p>
            <a:r>
              <a:rPr lang="en-US" altLang="zh-CN" sz="2000" dirty="0">
                <a:latin typeface="华文新魏" panose="02010800040101010101" pitchFamily="2" charset="-122"/>
                <a:ea typeface="华文新魏" panose="02010800040101010101" pitchFamily="2" charset="-122"/>
                <a:sym typeface="微软雅黑" panose="020B0503020204020204" pitchFamily="34" charset="-122"/>
              </a:rPr>
              <a:t>1. </a:t>
            </a:r>
            <a:r>
              <a:rPr lang="zh-CN" altLang="en-US" sz="2000" dirty="0">
                <a:latin typeface="华文新魏" panose="02010800040101010101" pitchFamily="2" charset="-122"/>
                <a:ea typeface="华文新魏" panose="02010800040101010101" pitchFamily="2" charset="-122"/>
                <a:sym typeface="微软雅黑" panose="020B0503020204020204" pitchFamily="34" charset="-122"/>
              </a:rPr>
              <a:t>同步电路的分析与</a:t>
            </a:r>
            <a:r>
              <a:rPr lang="zh-CN" altLang="en-US" sz="2000" dirty="0">
                <a:solidFill>
                  <a:srgbClr val="FF0000"/>
                </a:solidFill>
                <a:latin typeface="华文新魏" panose="02010800040101010101" pitchFamily="2" charset="-122"/>
                <a:ea typeface="华文新魏" panose="02010800040101010101" pitchFamily="2" charset="-122"/>
                <a:sym typeface="微软雅黑" panose="020B0503020204020204" pitchFamily="34" charset="-122"/>
              </a:rPr>
              <a:t>设计</a:t>
            </a:r>
            <a:r>
              <a:rPr lang="zh-CN" altLang="en-US" sz="2000" dirty="0">
                <a:latin typeface="华文新魏" panose="02010800040101010101" pitchFamily="2" charset="-122"/>
                <a:ea typeface="华文新魏" panose="02010800040101010101" pitchFamily="2" charset="-122"/>
                <a:sym typeface="微软雅黑" panose="020B0503020204020204" pitchFamily="34" charset="-122"/>
              </a:rPr>
              <a:t>（</a:t>
            </a:r>
            <a:r>
              <a:rPr lang="en-US" altLang="zh-CN" sz="2000" dirty="0">
                <a:latin typeface="华文新魏" panose="02010800040101010101" pitchFamily="2" charset="-122"/>
                <a:ea typeface="华文新魏" panose="02010800040101010101" pitchFamily="2" charset="-122"/>
                <a:sym typeface="微软雅黑" panose="020B0503020204020204" pitchFamily="34" charset="-122"/>
              </a:rPr>
              <a:t>1~2</a:t>
            </a:r>
            <a:r>
              <a:rPr lang="zh-CN" altLang="en-US" sz="2000" dirty="0">
                <a:latin typeface="华文新魏" panose="02010800040101010101" pitchFamily="2" charset="-122"/>
                <a:ea typeface="华文新魏" panose="02010800040101010101" pitchFamily="2" charset="-122"/>
                <a:sym typeface="微软雅黑" panose="020B0503020204020204" pitchFamily="34" charset="-122"/>
              </a:rPr>
              <a:t>道大题）</a:t>
            </a:r>
            <a:endParaRPr lang="zh-CN" altLang="en-US" sz="2000" dirty="0">
              <a:latin typeface="华文新魏" panose="02010800040101010101" pitchFamily="2" charset="-122"/>
              <a:ea typeface="华文新魏" panose="02010800040101010101" pitchFamily="2" charset="-122"/>
            </a:endParaRPr>
          </a:p>
        </p:txBody>
      </p:sp>
      <p:sp>
        <p:nvSpPr>
          <p:cNvPr id="11" name="矩形 23"/>
          <p:cNvSpPr>
            <a:spLocks noChangeArrowheads="1"/>
          </p:cNvSpPr>
          <p:nvPr/>
        </p:nvSpPr>
        <p:spPr bwMode="auto">
          <a:xfrm>
            <a:off x="3570843" y="2280883"/>
            <a:ext cx="5375599" cy="1677382"/>
          </a:xfrm>
          <a:prstGeom prst="rect">
            <a:avLst/>
          </a:prstGeom>
          <a:noFill/>
          <a:ln>
            <a:noFill/>
          </a:ln>
        </p:spPr>
        <p:txBody>
          <a:bodyPr wrap="square">
            <a:spAutoFit/>
          </a:bodyPr>
          <a:lstStyle/>
          <a:p>
            <a:pPr eaLnBrk="1" hangingPunct="1">
              <a:lnSpc>
                <a:spcPct val="150000"/>
              </a:lnSpc>
            </a:pPr>
            <a:r>
              <a:rPr lang="zh-CN" altLang="en-US" sz="1400" dirty="0">
                <a:solidFill>
                  <a:srgbClr val="FF0000"/>
                </a:solidFill>
                <a:latin typeface="华文新魏" panose="02010800040101010101" pitchFamily="2" charset="-122"/>
                <a:ea typeface="华文新魏" panose="02010800040101010101" pitchFamily="2" charset="-122"/>
              </a:rPr>
              <a:t>分析</a:t>
            </a:r>
            <a:r>
              <a:rPr lang="zh-CN" altLang="en-US" sz="1400" dirty="0">
                <a:latin typeface="华文新魏" panose="02010800040101010101" pitchFamily="2" charset="-122"/>
                <a:ea typeface="华文新魏" panose="02010800040101010101" pitchFamily="2" charset="-122"/>
              </a:rPr>
              <a:t>：根据电路列出各逻辑方程组</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列出转换表或状态表</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画出       状态图和时序图</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得到电路的逻辑功能</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eaLnBrk="1" hangingPunct="1">
              <a:lnSpc>
                <a:spcPct val="150000"/>
              </a:lnSpc>
            </a:pP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设计</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：根据逻辑功能的需求</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推导原始状态图或原始状态表</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确定激励方程组和输出方程组</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画出逻辑图      </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eaLnBrk="1" hangingPunct="1">
              <a:lnSpc>
                <a:spcPct val="150000"/>
              </a:lnSpc>
            </a:pPr>
            <a:r>
              <a:rPr lang="en-US" altLang="zh-CN"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（检查电路自启动以及输出信号是否正确）</a:t>
            </a:r>
            <a:endParaRPr lang="zh-CN" altLang="en-US" sz="1400" dirty="0">
              <a:solidFill>
                <a:srgbClr val="FF0000"/>
              </a:solidFill>
              <a:latin typeface="华文新魏" panose="02010800040101010101" pitchFamily="2" charset="-122"/>
              <a:ea typeface="华文新魏" panose="02010800040101010101" pitchFamily="2" charset="-122"/>
            </a:endParaRPr>
          </a:p>
        </p:txBody>
      </p:sp>
      <p:sp>
        <p:nvSpPr>
          <p:cNvPr id="12" name="文本框 22"/>
          <p:cNvSpPr txBox="1">
            <a:spLocks noChangeArrowheads="1"/>
          </p:cNvSpPr>
          <p:nvPr/>
        </p:nvSpPr>
        <p:spPr bwMode="auto">
          <a:xfrm>
            <a:off x="3564358" y="3926904"/>
            <a:ext cx="4431326" cy="400110"/>
          </a:xfrm>
          <a:prstGeom prst="rect">
            <a:avLst/>
          </a:prstGeom>
          <a:noFill/>
          <a:ln>
            <a:noFill/>
          </a:ln>
        </p:spPr>
        <p:txBody>
          <a:bodyPr wrap="square">
            <a:spAutoFit/>
          </a:bodyPr>
          <a:lstStyle>
            <a:lvl1pPr/>
            <a:lvl2pPr marL="742950" indent="-285750"/>
            <a:lvl3pPr/>
            <a:lvl4pPr/>
            <a:lvl5pPr/>
            <a:lvl6pPr/>
            <a:lvl7pPr/>
            <a:lvl8pPr/>
            <a:lvl9pPr/>
          </a:lstStyle>
          <a:p>
            <a:r>
              <a:rPr lang="en-US" altLang="zh-CN" sz="2000" dirty="0">
                <a:latin typeface="华文新魏" panose="02010800040101010101" pitchFamily="2" charset="-122"/>
                <a:ea typeface="华文新魏" panose="02010800040101010101" pitchFamily="2" charset="-122"/>
                <a:sym typeface="微软雅黑" panose="020B0503020204020204" pitchFamily="34" charset="-122"/>
              </a:rPr>
              <a:t>2. </a:t>
            </a:r>
            <a:r>
              <a:rPr lang="zh-CN" altLang="en-US" sz="2000" dirty="0">
                <a:latin typeface="华文新魏" panose="02010800040101010101" pitchFamily="2" charset="-122"/>
                <a:ea typeface="华文新魏" panose="02010800040101010101" pitchFamily="2" charset="-122"/>
                <a:sym typeface="微软雅黑" panose="020B0503020204020204" pitchFamily="34" charset="-122"/>
              </a:rPr>
              <a:t>异步电路的分析（可能是画</a:t>
            </a:r>
            <a:r>
              <a:rPr lang="zh-CN" altLang="en-US" sz="2000" dirty="0">
                <a:solidFill>
                  <a:srgbClr val="FF0000"/>
                </a:solidFill>
                <a:latin typeface="华文新魏" panose="02010800040101010101" pitchFamily="2" charset="-122"/>
                <a:ea typeface="华文新魏" panose="02010800040101010101" pitchFamily="2" charset="-122"/>
                <a:sym typeface="微软雅黑" panose="020B0503020204020204" pitchFamily="34" charset="-122"/>
              </a:rPr>
              <a:t>波形</a:t>
            </a:r>
            <a:r>
              <a:rPr lang="zh-CN" altLang="en-US" sz="2000" dirty="0">
                <a:latin typeface="华文新魏" panose="02010800040101010101" pitchFamily="2" charset="-122"/>
                <a:ea typeface="华文新魏" panose="02010800040101010101" pitchFamily="2" charset="-122"/>
                <a:sym typeface="微软雅黑" panose="020B0503020204020204" pitchFamily="34" charset="-122"/>
              </a:rPr>
              <a:t>）</a:t>
            </a:r>
            <a:endParaRPr lang="zh-CN" altLang="en-US" sz="2000" dirty="0">
              <a:latin typeface="华文新魏" panose="02010800040101010101" pitchFamily="2" charset="-122"/>
              <a:ea typeface="华文新魏" panose="02010800040101010101" pitchFamily="2" charset="-122"/>
            </a:endParaRPr>
          </a:p>
        </p:txBody>
      </p:sp>
      <p:sp>
        <p:nvSpPr>
          <p:cNvPr id="13" name="矩形 23"/>
          <p:cNvSpPr>
            <a:spLocks noChangeArrowheads="1"/>
          </p:cNvSpPr>
          <p:nvPr/>
        </p:nvSpPr>
        <p:spPr bwMode="auto">
          <a:xfrm>
            <a:off x="3620057" y="4327014"/>
            <a:ext cx="5326386" cy="384721"/>
          </a:xfrm>
          <a:prstGeom prst="rect">
            <a:avLst/>
          </a:prstGeom>
          <a:noFill/>
          <a:ln>
            <a:noFill/>
          </a:ln>
        </p:spPr>
        <p:txBody>
          <a:bodyPr wrap="square">
            <a:spAutoFit/>
          </a:bodyPr>
          <a:lstStyle/>
          <a:p>
            <a:pPr eaLnBrk="1" hangingPunct="1">
              <a:lnSpc>
                <a:spcPct val="150000"/>
              </a:lnSpc>
            </a:pPr>
            <a:r>
              <a:rPr lang="zh-CN" altLang="en-US" sz="1400" dirty="0">
                <a:latin typeface="华文新魏" panose="02010800040101010101" pitchFamily="2" charset="-122"/>
                <a:ea typeface="华文新魏" panose="02010800040101010101" pitchFamily="2" charset="-122"/>
              </a:rPr>
              <a:t>列出各逻辑方程组</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列出转换表、画出状态图</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画出波形图</a:t>
            </a:r>
            <a:endParaRPr lang="zh-CN" altLang="en-US" sz="1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98372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3"/>
                                        </p:tgtEl>
                                        <p:attrNameLst>
                                          <p:attrName>r</p:attrName>
                                        </p:attrNameLst>
                                      </p:cBhvr>
                                    </p:animRot>
                                    <p:animRot by="-240000">
                                      <p:cBhvr>
                                        <p:cTn id="12" dur="200" fill="hold">
                                          <p:stCondLst>
                                            <p:cond delay="200"/>
                                          </p:stCondLst>
                                        </p:cTn>
                                        <p:tgtEl>
                                          <p:spTgt spid="3"/>
                                        </p:tgtEl>
                                        <p:attrNameLst>
                                          <p:attrName>r</p:attrName>
                                        </p:attrNameLst>
                                      </p:cBhvr>
                                    </p:animRot>
                                    <p:animRot by="240000">
                                      <p:cBhvr>
                                        <p:cTn id="13" dur="200" fill="hold">
                                          <p:stCondLst>
                                            <p:cond delay="400"/>
                                          </p:stCondLst>
                                        </p:cTn>
                                        <p:tgtEl>
                                          <p:spTgt spid="3"/>
                                        </p:tgtEl>
                                        <p:attrNameLst>
                                          <p:attrName>r</p:attrName>
                                        </p:attrNameLst>
                                      </p:cBhvr>
                                    </p:animRot>
                                    <p:animRot by="-240000">
                                      <p:cBhvr>
                                        <p:cTn id="14" dur="200" fill="hold">
                                          <p:stCondLst>
                                            <p:cond delay="600"/>
                                          </p:stCondLst>
                                        </p:cTn>
                                        <p:tgtEl>
                                          <p:spTgt spid="3"/>
                                        </p:tgtEl>
                                        <p:attrNameLst>
                                          <p:attrName>r</p:attrName>
                                        </p:attrNameLst>
                                      </p:cBhvr>
                                    </p:animRot>
                                    <p:animRot by="120000">
                                      <p:cBhvr>
                                        <p:cTn id="15" dur="200" fill="hold">
                                          <p:stCondLst>
                                            <p:cond delay="800"/>
                                          </p:stCondLst>
                                        </p:cTn>
                                        <p:tgtEl>
                                          <p:spTgt spid="3"/>
                                        </p:tgtEl>
                                        <p:attrNameLst>
                                          <p:attrName>r</p:attrName>
                                        </p:attrNameLst>
                                      </p:cBhvr>
                                    </p:animRot>
                                  </p:childTnLst>
                                </p:cTn>
                              </p:par>
                            </p:childTnLst>
                          </p:cTn>
                        </p:par>
                        <p:par>
                          <p:cTn id="16" fill="hold">
                            <p:stCondLst>
                              <p:cond delay="1000"/>
                            </p:stCondLst>
                            <p:childTnLst>
                              <p:par>
                                <p:cTn id="17" presetID="16" presetClass="entr" presetSubtype="2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anim calcmode="lin" valueType="num">
                                      <p:cBhvr>
                                        <p:cTn id="30" dur="500" fill="hold"/>
                                        <p:tgtEl>
                                          <p:spTgt spid="11"/>
                                        </p:tgtEl>
                                        <p:attrNameLst>
                                          <p:attrName>ppt_x</p:attrName>
                                        </p:attrNameLst>
                                      </p:cBhvr>
                                      <p:tavLst>
                                        <p:tav tm="0">
                                          <p:val>
                                            <p:strVal val="#ppt_x"/>
                                          </p:val>
                                        </p:tav>
                                        <p:tav tm="100000">
                                          <p:val>
                                            <p:strVal val="#ppt_x"/>
                                          </p:val>
                                        </p:tav>
                                      </p:tavLst>
                                    </p:anim>
                                    <p:anim calcmode="lin" valueType="num">
                                      <p:cBhvr>
                                        <p:cTn id="31" dur="500" fill="hold"/>
                                        <p:tgtEl>
                                          <p:spTgt spid="11"/>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16" presetClass="entr" presetSubtype="21"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arn(inVertical)">
                                      <p:cBhvr>
                                        <p:cTn id="35" dur="500"/>
                                        <p:tgtEl>
                                          <p:spTgt spid="4"/>
                                        </p:tgtEl>
                                      </p:cBhvr>
                                    </p:animEffect>
                                  </p:childTnLst>
                                </p:cTn>
                              </p:par>
                            </p:childTnLst>
                          </p:cTn>
                        </p:par>
                        <p:par>
                          <p:cTn id="36" fill="hold">
                            <p:stCondLst>
                              <p:cond delay="3000"/>
                            </p:stCondLst>
                            <p:childTnLst>
                              <p:par>
                                <p:cTn id="37" presetID="42"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anim calcmode="lin" valueType="num">
                                      <p:cBhvr>
                                        <p:cTn id="40" dur="500" fill="hold"/>
                                        <p:tgtEl>
                                          <p:spTgt spid="12"/>
                                        </p:tgtEl>
                                        <p:attrNameLst>
                                          <p:attrName>ppt_x</p:attrName>
                                        </p:attrNameLst>
                                      </p:cBhvr>
                                      <p:tavLst>
                                        <p:tav tm="0">
                                          <p:val>
                                            <p:strVal val="#ppt_x"/>
                                          </p:val>
                                        </p:tav>
                                        <p:tav tm="100000">
                                          <p:val>
                                            <p:strVal val="#ppt_x"/>
                                          </p:val>
                                        </p:tav>
                                      </p:tavLst>
                                    </p:anim>
                                    <p:anim calcmode="lin" valueType="num">
                                      <p:cBhvr>
                                        <p:cTn id="41" dur="500" fill="hold"/>
                                        <p:tgtEl>
                                          <p:spTgt spid="12"/>
                                        </p:tgtEl>
                                        <p:attrNameLst>
                                          <p:attrName>ppt_y</p:attrName>
                                        </p:attrNameLst>
                                      </p:cBhvr>
                                      <p:tavLst>
                                        <p:tav tm="0">
                                          <p:val>
                                            <p:strVal val="#ppt_y+.1"/>
                                          </p:val>
                                        </p:tav>
                                        <p:tav tm="100000">
                                          <p:val>
                                            <p:strVal val="#ppt_y"/>
                                          </p:val>
                                        </p:tav>
                                      </p:tavLst>
                                    </p:anim>
                                  </p:childTnLst>
                                </p:cTn>
                              </p:par>
                            </p:childTnLst>
                          </p:cTn>
                        </p:par>
                        <p:par>
                          <p:cTn id="42" fill="hold">
                            <p:stCondLst>
                              <p:cond delay="3500"/>
                            </p:stCondLst>
                            <p:childTnLst>
                              <p:par>
                                <p:cTn id="43" presetID="42" presetClass="entr" presetSubtype="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anim calcmode="lin" valueType="num">
                                      <p:cBhvr>
                                        <p:cTn id="46" dur="500" fill="hold"/>
                                        <p:tgtEl>
                                          <p:spTgt spid="13"/>
                                        </p:tgtEl>
                                        <p:attrNameLst>
                                          <p:attrName>ppt_x</p:attrName>
                                        </p:attrNameLst>
                                      </p:cBhvr>
                                      <p:tavLst>
                                        <p:tav tm="0">
                                          <p:val>
                                            <p:strVal val="#ppt_x"/>
                                          </p:val>
                                        </p:tav>
                                        <p:tav tm="100000">
                                          <p:val>
                                            <p:strVal val="#ppt_x"/>
                                          </p:val>
                                        </p:tav>
                                      </p:tavLst>
                                    </p:anim>
                                    <p:anim calcmode="lin" valueType="num">
                                      <p:cBhvr>
                                        <p:cTn id="47"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20091" t="10419" r="22714" b="11230"/>
          <a:stretch/>
        </p:blipFill>
        <p:spPr>
          <a:xfrm>
            <a:off x="7576578" y="3162029"/>
            <a:ext cx="2949677" cy="3274142"/>
          </a:xfrm>
          <a:prstGeom prst="rect">
            <a:avLst/>
          </a:prstGeom>
        </p:spPr>
      </p:pic>
      <p:sp>
        <p:nvSpPr>
          <p:cNvPr id="6" name="矩形 5"/>
          <p:cNvSpPr/>
          <p:nvPr/>
        </p:nvSpPr>
        <p:spPr>
          <a:xfrm>
            <a:off x="604748" y="166568"/>
            <a:ext cx="8446668" cy="6524863"/>
          </a:xfrm>
          <a:prstGeom prst="rect">
            <a:avLst/>
          </a:prstGeom>
        </p:spPr>
        <p:txBody>
          <a:bodyPr wrap="square">
            <a:spAutoFit/>
          </a:bodyPr>
          <a:lstStyle/>
          <a:p>
            <a:pPr marL="342900" indent="-342900">
              <a:lnSpc>
                <a:spcPct val="150000"/>
              </a:lnSpc>
              <a:buAutoNum type="arabicPeriod" startAt="3"/>
            </a:pPr>
            <a:r>
              <a:rPr lang="zh-CN" altLang="en-US" sz="1400" dirty="0">
                <a:latin typeface="华文新魏" panose="02010800040101010101" pitchFamily="2" charset="-122"/>
                <a:ea typeface="华文新魏" panose="02010800040101010101" pitchFamily="2" charset="-122"/>
              </a:rPr>
              <a:t>有限状态机 米利、穆尔型时序电路的</a:t>
            </a:r>
            <a:r>
              <a:rPr lang="zh-CN" altLang="en-US" sz="1400" dirty="0">
                <a:solidFill>
                  <a:srgbClr val="FF0000"/>
                </a:solidFill>
                <a:latin typeface="华文新魏" panose="02010800040101010101" pitchFamily="2" charset="-122"/>
                <a:ea typeface="华文新魏" panose="02010800040101010101" pitchFamily="2" charset="-122"/>
              </a:rPr>
              <a:t>判断</a:t>
            </a:r>
            <a:endParaRPr lang="en-US" altLang="zh-CN" sz="1400" dirty="0">
              <a:solidFill>
                <a:srgbClr val="FF0000"/>
              </a:solidFill>
              <a:latin typeface="华文新魏" panose="02010800040101010101" pitchFamily="2" charset="-122"/>
              <a:ea typeface="华文新魏" panose="02010800040101010101" pitchFamily="2" charset="-122"/>
            </a:endParaRPr>
          </a:p>
          <a:p>
            <a:pPr>
              <a:lnSpc>
                <a:spcPct val="150000"/>
              </a:lnSpc>
            </a:pPr>
            <a:r>
              <a:rPr lang="en-US" altLang="zh-CN" sz="1400" dirty="0">
                <a:latin typeface="华文新魏" panose="02010800040101010101" pitchFamily="2" charset="-122"/>
                <a:ea typeface="华文新魏" panose="02010800040101010101" pitchFamily="2" charset="-122"/>
              </a:rPr>
              <a:t>        </a:t>
            </a:r>
            <a:r>
              <a:rPr lang="en-US" altLang="zh-CN" sz="1400" dirty="0" err="1">
                <a:latin typeface="华文新魏" panose="02010800040101010101" pitchFamily="2" charset="-122"/>
                <a:ea typeface="华文新魏" panose="02010800040101010101" pitchFamily="2" charset="-122"/>
              </a:rPr>
              <a:t>moore</a:t>
            </a:r>
            <a:r>
              <a:rPr lang="en-US" altLang="zh-CN" sz="1400" dirty="0">
                <a:latin typeface="华文新魏" panose="02010800040101010101" pitchFamily="2" charset="-122"/>
                <a:ea typeface="华文新魏" panose="02010800040101010101" pitchFamily="2" charset="-122"/>
              </a:rPr>
              <a:t> </a:t>
            </a:r>
            <a:r>
              <a:rPr lang="zh-CN" altLang="en-US" sz="1400" dirty="0">
                <a:latin typeface="华文新魏" panose="02010800040101010101" pitchFamily="2" charset="-122"/>
                <a:ea typeface="华文新魏" panose="02010800040101010101" pitchFamily="2" charset="-122"/>
              </a:rPr>
              <a:t>的输出只和当前状态有关，</a:t>
            </a:r>
            <a:r>
              <a:rPr lang="en-US" altLang="zh-CN" sz="1400" dirty="0">
                <a:latin typeface="华文新魏" panose="02010800040101010101" pitchFamily="2" charset="-122"/>
                <a:ea typeface="华文新魏" panose="02010800040101010101" pitchFamily="2" charset="-122"/>
              </a:rPr>
              <a:t>mealy</a:t>
            </a:r>
            <a:r>
              <a:rPr lang="zh-CN" altLang="en-US" sz="1400" dirty="0">
                <a:latin typeface="华文新魏" panose="02010800040101010101" pitchFamily="2" charset="-122"/>
                <a:ea typeface="华文新魏" panose="02010800040101010101" pitchFamily="2" charset="-122"/>
              </a:rPr>
              <a:t>的输出和当前状态和输入都有关</a:t>
            </a:r>
            <a:endParaRPr lang="en-US" altLang="zh-CN" sz="1400" dirty="0">
              <a:latin typeface="华文新魏" panose="02010800040101010101" pitchFamily="2" charset="-122"/>
              <a:ea typeface="华文新魏" panose="02010800040101010101" pitchFamily="2" charset="-122"/>
            </a:endParaRPr>
          </a:p>
          <a:p>
            <a:pPr marL="342900" indent="-342900">
              <a:lnSpc>
                <a:spcPct val="150000"/>
              </a:lnSpc>
              <a:buAutoNum type="arabicPeriod" startAt="4"/>
            </a:pPr>
            <a:r>
              <a:rPr lang="zh-CN" altLang="en-US" sz="1400" dirty="0">
                <a:latin typeface="华文新魏" panose="02010800040101010101" pitchFamily="2" charset="-122"/>
                <a:ea typeface="华文新魏" panose="02010800040101010101" pitchFamily="2" charset="-122"/>
              </a:rPr>
              <a:t>状态简化不考</a:t>
            </a:r>
            <a:endParaRPr lang="en-US" altLang="zh-CN" sz="1400" dirty="0">
              <a:latin typeface="华文新魏" panose="02010800040101010101" pitchFamily="2" charset="-122"/>
              <a:ea typeface="华文新魏" panose="02010800040101010101" pitchFamily="2" charset="-122"/>
            </a:endParaRPr>
          </a:p>
          <a:p>
            <a:pPr marL="342900" indent="-342900">
              <a:lnSpc>
                <a:spcPct val="150000"/>
              </a:lnSpc>
              <a:buAutoNum type="arabicPeriod" startAt="4"/>
            </a:pPr>
            <a:r>
              <a:rPr lang="en-US" altLang="zh-CN" sz="1400" dirty="0">
                <a:latin typeface="华文新魏" panose="02010800040101010101" pitchFamily="2" charset="-122"/>
                <a:ea typeface="华文新魏" panose="02010800040101010101" pitchFamily="2" charset="-122"/>
              </a:rPr>
              <a:t>74HC194</a:t>
            </a:r>
            <a:r>
              <a:rPr lang="zh-CN" altLang="en-US" sz="1400" dirty="0">
                <a:latin typeface="华文新魏" panose="02010800040101010101" pitchFamily="2" charset="-122"/>
                <a:ea typeface="华文新魏" panose="02010800040101010101" pitchFamily="2" charset="-122"/>
              </a:rPr>
              <a:t>在</a:t>
            </a:r>
            <a:r>
              <a:rPr lang="zh-CN" altLang="en-US" sz="1400" dirty="0">
                <a:solidFill>
                  <a:srgbClr val="FF0000"/>
                </a:solidFill>
                <a:latin typeface="华文新魏" panose="02010800040101010101" pitchFamily="2" charset="-122"/>
                <a:ea typeface="华文新魏" panose="02010800040101010101" pitchFamily="2" charset="-122"/>
              </a:rPr>
              <a:t>分析</a:t>
            </a:r>
            <a:r>
              <a:rPr lang="zh-CN" altLang="en-US" sz="1400" dirty="0">
                <a:latin typeface="华文新魏" panose="02010800040101010101" pitchFamily="2" charset="-122"/>
                <a:ea typeface="华文新魏" panose="02010800040101010101" pitchFamily="2" charset="-122"/>
              </a:rPr>
              <a:t>电路中常考，会给出功能表</a:t>
            </a:r>
            <a:endParaRPr lang="en-US" altLang="zh-CN" sz="1400" dirty="0">
              <a:latin typeface="华文新魏" panose="02010800040101010101" pitchFamily="2" charset="-122"/>
              <a:ea typeface="华文新魏" panose="02010800040101010101" pitchFamily="2" charset="-122"/>
            </a:endParaRPr>
          </a:p>
          <a:p>
            <a:pPr marL="342900" indent="-342900">
              <a:lnSpc>
                <a:spcPct val="150000"/>
              </a:lnSpc>
              <a:buAutoNum type="arabicPeriod" startAt="4"/>
            </a:pPr>
            <a:r>
              <a:rPr lang="en-US" altLang="zh-CN" sz="1400" dirty="0">
                <a:latin typeface="华文新魏" panose="02010800040101010101" pitchFamily="2" charset="-122"/>
                <a:ea typeface="华文新魏" panose="02010800040101010101" pitchFamily="2" charset="-122"/>
              </a:rPr>
              <a:t>74HC161</a:t>
            </a:r>
            <a:r>
              <a:rPr lang="zh-CN" altLang="en-US" sz="1400" dirty="0">
                <a:latin typeface="华文新魏" panose="02010800040101010101" pitchFamily="2" charset="-122"/>
                <a:ea typeface="华文新魏" panose="02010800040101010101" pitchFamily="2" charset="-122"/>
              </a:rPr>
              <a:t>在</a:t>
            </a:r>
            <a:r>
              <a:rPr lang="zh-CN" altLang="en-US" sz="1400" dirty="0">
                <a:solidFill>
                  <a:srgbClr val="FF0000"/>
                </a:solidFill>
                <a:latin typeface="华文新魏" panose="02010800040101010101" pitchFamily="2" charset="-122"/>
                <a:ea typeface="华文新魏" panose="02010800040101010101" pitchFamily="2" charset="-122"/>
              </a:rPr>
              <a:t>设计</a:t>
            </a:r>
            <a:r>
              <a:rPr lang="zh-CN" altLang="en-US" sz="1400" dirty="0">
                <a:latin typeface="华文新魏" panose="02010800040101010101" pitchFamily="2" charset="-122"/>
                <a:ea typeface="华文新魏" panose="02010800040101010101" pitchFamily="2" charset="-122"/>
              </a:rPr>
              <a:t>题中常考（异步清零、同步置数），会给出功能表</a:t>
            </a:r>
            <a:endParaRPr lang="en-US" altLang="zh-CN" sz="1400" dirty="0">
              <a:latin typeface="华文新魏" panose="02010800040101010101" pitchFamily="2" charset="-122"/>
              <a:ea typeface="华文新魏" panose="02010800040101010101" pitchFamily="2" charset="-122"/>
            </a:endParaRPr>
          </a:p>
          <a:p>
            <a:pPr>
              <a:lnSpc>
                <a:spcPct val="150000"/>
              </a:lnSpc>
            </a:pPr>
            <a:r>
              <a:rPr lang="en-US" altLang="zh-CN" sz="1400" dirty="0">
                <a:latin typeface="华文新魏" panose="02010800040101010101" pitchFamily="2" charset="-122"/>
                <a:ea typeface="华文新魏" panose="02010800040101010101" pitchFamily="2" charset="-122"/>
              </a:rPr>
              <a:t>        74HC163</a:t>
            </a:r>
            <a:r>
              <a:rPr lang="zh-CN" altLang="en-US" sz="1400" dirty="0">
                <a:latin typeface="华文新魏" panose="02010800040101010101" pitchFamily="2" charset="-122"/>
                <a:ea typeface="华文新魏" panose="02010800040101010101" pitchFamily="2" charset="-122"/>
              </a:rPr>
              <a:t>正好相反，同步清零（用异常跳转的状态生成清零信号），异步置数（用下一个状态）</a:t>
            </a:r>
            <a:endParaRPr lang="en-US" altLang="zh-CN" sz="1400" dirty="0">
              <a:latin typeface="华文新魏" panose="02010800040101010101" pitchFamily="2" charset="-122"/>
              <a:ea typeface="华文新魏" panose="02010800040101010101" pitchFamily="2" charset="-122"/>
            </a:endParaRPr>
          </a:p>
          <a:p>
            <a:pPr>
              <a:lnSpc>
                <a:spcPct val="150000"/>
              </a:lnSpc>
            </a:pPr>
            <a:r>
              <a:rPr lang="zh-CN" altLang="en-US" sz="1400" dirty="0">
                <a:latin typeface="华文新魏" panose="02010800040101010101" pitchFamily="2" charset="-122"/>
                <a:ea typeface="华文新魏" panose="02010800040101010101" pitchFamily="2" charset="-122"/>
              </a:rPr>
              <a:t>以</a:t>
            </a:r>
            <a:r>
              <a:rPr lang="en-US" altLang="zh-CN" sz="1400" dirty="0">
                <a:latin typeface="华文新魏" panose="02010800040101010101" pitchFamily="2" charset="-122"/>
                <a:ea typeface="华文新魏" panose="02010800040101010101" pitchFamily="2" charset="-122"/>
              </a:rPr>
              <a:t>74HC161</a:t>
            </a:r>
            <a:r>
              <a:rPr lang="zh-CN" altLang="en-US" sz="1400" dirty="0">
                <a:latin typeface="华文新魏" panose="02010800040101010101" pitchFamily="2" charset="-122"/>
                <a:ea typeface="华文新魏" panose="02010800040101010101" pitchFamily="2" charset="-122"/>
              </a:rPr>
              <a:t>为例，用</a:t>
            </a:r>
            <a:r>
              <a:rPr lang="en-US" altLang="zh-CN" sz="1400" dirty="0">
                <a:latin typeface="华文新魏" panose="02010800040101010101" pitchFamily="2" charset="-122"/>
                <a:ea typeface="华文新魏" panose="02010800040101010101" pitchFamily="2" charset="-122"/>
              </a:rPr>
              <a:t>M</a:t>
            </a:r>
            <a:r>
              <a:rPr lang="zh-CN" altLang="en-US" sz="1400" dirty="0">
                <a:latin typeface="华文新魏" panose="02010800040101010101" pitchFamily="2" charset="-122"/>
                <a:ea typeface="华文新魏" panose="02010800040101010101" pitchFamily="2" charset="-122"/>
              </a:rPr>
              <a:t>进制构建</a:t>
            </a:r>
            <a:r>
              <a:rPr lang="en-US" altLang="zh-CN" sz="1400" dirty="0">
                <a:latin typeface="华文新魏" panose="02010800040101010101" pitchFamily="2" charset="-122"/>
                <a:ea typeface="华文新魏" panose="02010800040101010101" pitchFamily="2" charset="-122"/>
              </a:rPr>
              <a:t>N</a:t>
            </a:r>
            <a:r>
              <a:rPr lang="zh-CN" altLang="en-US" sz="1400" dirty="0">
                <a:latin typeface="华文新魏" panose="02010800040101010101" pitchFamily="2" charset="-122"/>
                <a:ea typeface="华文新魏" panose="02010800040101010101" pitchFamily="2" charset="-122"/>
              </a:rPr>
              <a:t>进制（</a:t>
            </a:r>
            <a:r>
              <a:rPr lang="en-US" altLang="zh-CN" sz="1400" dirty="0">
                <a:latin typeface="华文新魏" panose="02010800040101010101" pitchFamily="2" charset="-122"/>
                <a:ea typeface="华文新魏" panose="02010800040101010101" pitchFamily="2" charset="-122"/>
              </a:rPr>
              <a:t>M&gt;N</a:t>
            </a:r>
            <a:r>
              <a:rPr lang="zh-CN" altLang="en-US" sz="1400" dirty="0">
                <a:latin typeface="华文新魏" panose="02010800040101010101" pitchFamily="2" charset="-122"/>
                <a:ea typeface="华文新魏" panose="02010800040101010101" pitchFamily="2" charset="-122"/>
              </a:rPr>
              <a:t>）：</a:t>
            </a:r>
            <a:endParaRPr lang="en-US" altLang="zh-CN" sz="1400" dirty="0">
              <a:latin typeface="华文新魏" panose="02010800040101010101" pitchFamily="2" charset="-122"/>
              <a:ea typeface="华文新魏" panose="02010800040101010101" pitchFamily="2" charset="-122"/>
            </a:endParaRPr>
          </a:p>
          <a:p>
            <a:pPr>
              <a:lnSpc>
                <a:spcPct val="150000"/>
              </a:lnSpc>
            </a:pPr>
            <a:r>
              <a:rPr lang="zh-CN" altLang="en-US" sz="1400" dirty="0">
                <a:latin typeface="华文新魏" panose="02010800040101010101" pitchFamily="2" charset="-122"/>
                <a:ea typeface="华文新魏" panose="02010800040101010101" pitchFamily="2" charset="-122"/>
              </a:rPr>
              <a:t>清零不够灵活，只能置零（清除</a:t>
            </a:r>
            <a:r>
              <a:rPr lang="en-US" altLang="zh-CN" sz="1400" dirty="0">
                <a:latin typeface="华文新魏" panose="02010800040101010101" pitchFamily="2" charset="-122"/>
                <a:ea typeface="华文新魏" panose="02010800040101010101" pitchFamily="2" charset="-122"/>
              </a:rPr>
              <a:t>M—N</a:t>
            </a:r>
            <a:r>
              <a:rPr lang="zh-CN" altLang="en-US" sz="1400" dirty="0">
                <a:latin typeface="华文新魏" panose="02010800040101010101" pitchFamily="2" charset="-122"/>
                <a:ea typeface="华文新魏" panose="02010800040101010101" pitchFamily="2" charset="-122"/>
              </a:rPr>
              <a:t>个状态），置数可以置成任意数（减少</a:t>
            </a:r>
            <a:r>
              <a:rPr lang="en-US" altLang="zh-CN" sz="1400" dirty="0">
                <a:latin typeface="华文新魏" panose="02010800040101010101" pitchFamily="2" charset="-122"/>
                <a:ea typeface="华文新魏" panose="02010800040101010101" pitchFamily="2" charset="-122"/>
              </a:rPr>
              <a:t>M—N</a:t>
            </a:r>
            <a:r>
              <a:rPr lang="zh-CN" altLang="en-US" sz="1400" dirty="0">
                <a:latin typeface="华文新魏" panose="02010800040101010101" pitchFamily="2" charset="-122"/>
                <a:ea typeface="华文新魏" panose="02010800040101010101" pitchFamily="2" charset="-122"/>
              </a:rPr>
              <a:t>个状态）。</a:t>
            </a:r>
            <a:endParaRPr lang="en-US" altLang="zh-CN" sz="1400" dirty="0">
              <a:latin typeface="华文新魏" panose="02010800040101010101" pitchFamily="2" charset="-122"/>
              <a:ea typeface="华文新魏" panose="02010800040101010101" pitchFamily="2" charset="-122"/>
            </a:endParaRPr>
          </a:p>
          <a:p>
            <a:pPr>
              <a:lnSpc>
                <a:spcPct val="150000"/>
              </a:lnSpc>
            </a:pPr>
            <a:r>
              <a:rPr lang="en-US" altLang="zh-CN" sz="1400" dirty="0">
                <a:latin typeface="华文新魏" panose="02010800040101010101" pitchFamily="2" charset="-122"/>
                <a:ea typeface="华文新魏" panose="02010800040101010101" pitchFamily="2" charset="-122"/>
              </a:rPr>
              <a:t>N&gt;M</a:t>
            </a:r>
            <a:r>
              <a:rPr lang="zh-CN" altLang="en-US" sz="1400" dirty="0">
                <a:latin typeface="华文新魏" panose="02010800040101010101" pitchFamily="2" charset="-122"/>
                <a:ea typeface="华文新魏" panose="02010800040101010101" pitchFamily="2" charset="-122"/>
              </a:rPr>
              <a:t>时（芯片级联）：</a:t>
            </a:r>
            <a:endParaRPr lang="en-US" altLang="zh-CN" sz="1400" dirty="0">
              <a:latin typeface="华文新魏" panose="02010800040101010101" pitchFamily="2" charset="-122"/>
              <a:ea typeface="华文新魏" panose="02010800040101010101" pitchFamily="2" charset="-122"/>
            </a:endParaRPr>
          </a:p>
          <a:p>
            <a:pPr>
              <a:lnSpc>
                <a:spcPct val="150000"/>
              </a:lnSpc>
            </a:pPr>
            <a:r>
              <a:rPr lang="zh-CN" altLang="en-US" sz="1400" dirty="0">
                <a:latin typeface="华文新魏" panose="02010800040101010101" pitchFamily="2" charset="-122"/>
                <a:ea typeface="华文新魏" panose="02010800040101010101" pitchFamily="2" charset="-122"/>
              </a:rPr>
              <a:t>并行进位：低位片的进位作为高位片的使能（</a:t>
            </a:r>
            <a:r>
              <a:rPr lang="zh-CN" altLang="en-US" sz="1400" dirty="0">
                <a:solidFill>
                  <a:srgbClr val="FF0000"/>
                </a:solidFill>
                <a:latin typeface="华文新魏" panose="02010800040101010101" pitchFamily="2" charset="-122"/>
                <a:ea typeface="华文新魏" panose="02010800040101010101" pitchFamily="2" charset="-122"/>
              </a:rPr>
              <a:t>同步</a:t>
            </a:r>
            <a:r>
              <a:rPr lang="zh-CN" altLang="en-US" sz="1400" dirty="0">
                <a:latin typeface="华文新魏" panose="02010800040101010101" pitchFamily="2" charset="-122"/>
                <a:ea typeface="华文新魏" panose="02010800040101010101" pitchFamily="2" charset="-122"/>
              </a:rPr>
              <a:t>）</a:t>
            </a:r>
            <a:endParaRPr lang="en-US" altLang="zh-CN" sz="1400" dirty="0">
              <a:latin typeface="华文新魏" panose="02010800040101010101" pitchFamily="2" charset="-122"/>
              <a:ea typeface="华文新魏" panose="02010800040101010101" pitchFamily="2" charset="-122"/>
            </a:endParaRPr>
          </a:p>
          <a:p>
            <a:pPr>
              <a:lnSpc>
                <a:spcPct val="150000"/>
              </a:lnSpc>
            </a:pPr>
            <a:r>
              <a:rPr lang="zh-CN" altLang="en-US" sz="1400" dirty="0">
                <a:latin typeface="华文新魏" panose="02010800040101010101" pitchFamily="2" charset="-122"/>
                <a:ea typeface="华文新魏" panose="02010800040101010101" pitchFamily="2" charset="-122"/>
              </a:rPr>
              <a:t>串行进位：低位片的进位作为高位片的时钟（</a:t>
            </a:r>
            <a:r>
              <a:rPr lang="zh-CN" altLang="en-US" sz="1400" dirty="0">
                <a:solidFill>
                  <a:srgbClr val="FF0000"/>
                </a:solidFill>
                <a:latin typeface="华文新魏" panose="02010800040101010101" pitchFamily="2" charset="-122"/>
                <a:ea typeface="华文新魏" panose="02010800040101010101" pitchFamily="2" charset="-122"/>
              </a:rPr>
              <a:t>异步</a:t>
            </a:r>
            <a:r>
              <a:rPr lang="zh-CN" altLang="en-US" sz="1400" dirty="0">
                <a:latin typeface="华文新魏" panose="02010800040101010101" pitchFamily="2" charset="-122"/>
                <a:ea typeface="华文新魏" panose="02010800040101010101" pitchFamily="2" charset="-122"/>
              </a:rPr>
              <a:t>）</a:t>
            </a:r>
            <a:endParaRPr lang="en-US" altLang="zh-CN" sz="1400" dirty="0">
              <a:latin typeface="华文新魏" panose="02010800040101010101" pitchFamily="2" charset="-122"/>
              <a:ea typeface="华文新魏" panose="02010800040101010101" pitchFamily="2" charset="-122"/>
            </a:endParaRPr>
          </a:p>
          <a:p>
            <a:pPr marL="342900" indent="-342900">
              <a:lnSpc>
                <a:spcPct val="150000"/>
              </a:lnSpc>
              <a:buAutoNum type="arabicPeriod" startAt="7"/>
            </a:pPr>
            <a:r>
              <a:rPr lang="zh-CN" altLang="en-US" sz="1400" dirty="0">
                <a:latin typeface="华文新魏" panose="02010800040101010101" pitchFamily="2" charset="-122"/>
                <a:ea typeface="华文新魏" panose="02010800040101010101" pitchFamily="2" charset="-122"/>
              </a:rPr>
              <a:t>不同芯片连接电路的</a:t>
            </a:r>
            <a:r>
              <a:rPr lang="zh-CN" altLang="en-US" sz="1400" dirty="0">
                <a:solidFill>
                  <a:srgbClr val="FF0000"/>
                </a:solidFill>
                <a:latin typeface="华文新魏" panose="02010800040101010101" pitchFamily="2" charset="-122"/>
                <a:ea typeface="华文新魏" panose="02010800040101010101" pitchFamily="2" charset="-122"/>
              </a:rPr>
              <a:t>功能分析和倍频关系</a:t>
            </a:r>
            <a:endParaRPr lang="en-US" altLang="zh-CN" sz="1400" dirty="0">
              <a:latin typeface="华文新魏" panose="02010800040101010101" pitchFamily="2" charset="-122"/>
              <a:ea typeface="华文新魏" panose="02010800040101010101" pitchFamily="2" charset="-122"/>
            </a:endParaRPr>
          </a:p>
          <a:p>
            <a:pPr marL="342900" indent="-342900">
              <a:lnSpc>
                <a:spcPct val="150000"/>
              </a:lnSpc>
              <a:buAutoNum type="arabicPeriod" startAt="7"/>
            </a:pPr>
            <a:r>
              <a:rPr lang="zh-CN" altLang="en-US" sz="1400" dirty="0">
                <a:latin typeface="华文新魏" panose="02010800040101010101" pitchFamily="2" charset="-122"/>
                <a:ea typeface="华文新魏" panose="02010800040101010101" pitchFamily="2" charset="-122"/>
              </a:rPr>
              <a:t>简单的时序可编程逻辑器件</a:t>
            </a:r>
            <a:r>
              <a:rPr lang="en-US" altLang="zh-CN" sz="1400" dirty="0">
                <a:latin typeface="华文新魏" panose="02010800040101010101" pitchFamily="2" charset="-122"/>
                <a:ea typeface="华文新魏" panose="02010800040101010101" pitchFamily="2" charset="-122"/>
              </a:rPr>
              <a:t>GAL</a:t>
            </a:r>
          </a:p>
          <a:p>
            <a:pPr>
              <a:lnSpc>
                <a:spcPct val="150000"/>
              </a:lnSpc>
            </a:pPr>
            <a:r>
              <a:rPr lang="en-US" altLang="zh-CN" sz="1400" dirty="0">
                <a:latin typeface="华文新魏" panose="02010800040101010101" pitchFamily="2" charset="-122"/>
                <a:ea typeface="华文新魏" panose="02010800040101010101" pitchFamily="2" charset="-122"/>
              </a:rPr>
              <a:t>        </a:t>
            </a:r>
            <a:r>
              <a:rPr lang="zh-CN" altLang="en-US" sz="1400" dirty="0">
                <a:latin typeface="华文新魏" panose="02010800040101010101" pitchFamily="2" charset="-122"/>
                <a:ea typeface="华文新魏" panose="02010800040101010101" pitchFamily="2" charset="-122"/>
              </a:rPr>
              <a:t>发展过程：</a:t>
            </a:r>
            <a:r>
              <a:rPr lang="en-US" altLang="zh-CN" sz="1400" dirty="0">
                <a:latin typeface="华文新魏" panose="02010800040101010101" pitchFamily="2" charset="-122"/>
                <a:ea typeface="华文新魏" panose="02010800040101010101" pitchFamily="2" charset="-122"/>
              </a:rPr>
              <a:t>PLA</a:t>
            </a:r>
            <a:r>
              <a:rPr lang="zh-CN" altLang="en-US" sz="1400" dirty="0">
                <a:latin typeface="华文新魏" panose="02010800040101010101" pitchFamily="2" charset="-122"/>
                <a:ea typeface="华文新魏" panose="02010800040101010101" pitchFamily="2" charset="-122"/>
              </a:rPr>
              <a:t>（实现组合逻辑时应先将函数进行化简）、</a:t>
            </a:r>
            <a:r>
              <a:rPr lang="en-US" altLang="zh-CN" sz="1400" dirty="0">
                <a:latin typeface="华文新魏" panose="02010800040101010101" pitchFamily="2" charset="-122"/>
                <a:ea typeface="华文新魏" panose="02010800040101010101" pitchFamily="2" charset="-122"/>
              </a:rPr>
              <a:t>PAL</a:t>
            </a:r>
            <a:r>
              <a:rPr lang="zh-CN" altLang="en-US" sz="1400" dirty="0">
                <a:latin typeface="华文新魏" panose="02010800040101010101" pitchFamily="2" charset="-122"/>
                <a:ea typeface="华文新魏" panose="02010800040101010101" pitchFamily="2" charset="-122"/>
              </a:rPr>
              <a:t>（有不足，具体不用记）</a:t>
            </a:r>
            <a:endParaRPr lang="en-US" altLang="zh-CN" sz="1400" dirty="0">
              <a:latin typeface="华文新魏" panose="02010800040101010101" pitchFamily="2" charset="-122"/>
              <a:ea typeface="华文新魏" panose="02010800040101010101" pitchFamily="2" charset="-122"/>
            </a:endParaRPr>
          </a:p>
          <a:p>
            <a:pPr marL="285750" indent="-285750">
              <a:lnSpc>
                <a:spcPct val="150000"/>
              </a:lnSpc>
              <a:buFont typeface="Wingdings" panose="05000000000000000000" pitchFamily="2" charset="2"/>
              <a:buChar char="à"/>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GAL  CPLD</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FPGA</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（注意这两个的区别）</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GAL</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内部增加了</a:t>
            </a:r>
            <a:r>
              <a:rPr lang="en-US" altLang="zh-CN"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OLMC</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（输出逻辑宏单元）（主体结构：或门</a:t>
            </a:r>
            <a:r>
              <a:rPr lang="en-US" altLang="zh-CN"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触发器</a:t>
            </a:r>
            <a:r>
              <a:rPr lang="en-US" altLang="zh-CN"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多个数据选择器）</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zh-CN" altLang="en-US" sz="1400" dirty="0">
                <a:latin typeface="华文新魏" panose="02010800040101010101" pitchFamily="2" charset="-122"/>
                <a:ea typeface="华文新魏" panose="02010800040101010101" pitchFamily="2" charset="-122"/>
                <a:sym typeface="Wingdings" panose="05000000000000000000" pitchFamily="2" charset="2"/>
              </a:rPr>
              <a:t>         （填空，具体工作过程不要求记）</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结构控制字（对</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GAL</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器件进行编程</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模式选择）</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marL="342900" indent="-342900">
              <a:lnSpc>
                <a:spcPct val="150000"/>
              </a:lnSpc>
              <a:buAutoNum type="arabicPeriod" startAt="9"/>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Verilog</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代码填空补缺或者给出代码分析功能</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状态图的</a:t>
            </a:r>
            <a:r>
              <a:rPr lang="en-US" altLang="zh-CN"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Verilog</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描述           </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Verilog</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语言考试不少于</a:t>
            </a:r>
            <a:r>
              <a:rPr lang="en-US" altLang="zh-CN"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20</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分</a:t>
            </a:r>
            <a:endParaRPr lang="en-US" altLang="zh-CN"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endParaRPr>
          </a:p>
        </p:txBody>
      </p:sp>
    </p:spTree>
    <p:extLst>
      <p:ext uri="{BB962C8B-B14F-4D97-AF65-F5344CB8AC3E}">
        <p14:creationId xmlns:p14="http://schemas.microsoft.com/office/powerpoint/2010/main" val="183145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2" presetClass="emph" presetSubtype="0" fill="hold" nodeType="afterEffect">
                                  <p:stCondLst>
                                    <p:cond delay="0"/>
                                  </p:stCondLst>
                                  <p:childTnLst>
                                    <p:animRot by="120000">
                                      <p:cBhvr>
                                        <p:cTn id="11" dur="100" fill="hold">
                                          <p:stCondLst>
                                            <p:cond delay="0"/>
                                          </p:stCondLst>
                                        </p:cTn>
                                        <p:tgtEl>
                                          <p:spTgt spid="5"/>
                                        </p:tgtEl>
                                        <p:attrNameLst>
                                          <p:attrName>r</p:attrName>
                                        </p:attrNameLst>
                                      </p:cBhvr>
                                    </p:animRot>
                                    <p:animRot by="-240000">
                                      <p:cBhvr>
                                        <p:cTn id="12" dur="200" fill="hold">
                                          <p:stCondLst>
                                            <p:cond delay="200"/>
                                          </p:stCondLst>
                                        </p:cTn>
                                        <p:tgtEl>
                                          <p:spTgt spid="5"/>
                                        </p:tgtEl>
                                        <p:attrNameLst>
                                          <p:attrName>r</p:attrName>
                                        </p:attrNameLst>
                                      </p:cBhvr>
                                    </p:animRot>
                                    <p:animRot by="240000">
                                      <p:cBhvr>
                                        <p:cTn id="13" dur="200" fill="hold">
                                          <p:stCondLst>
                                            <p:cond delay="400"/>
                                          </p:stCondLst>
                                        </p:cTn>
                                        <p:tgtEl>
                                          <p:spTgt spid="5"/>
                                        </p:tgtEl>
                                        <p:attrNameLst>
                                          <p:attrName>r</p:attrName>
                                        </p:attrNameLst>
                                      </p:cBhvr>
                                    </p:animRot>
                                    <p:animRot by="-240000">
                                      <p:cBhvr>
                                        <p:cTn id="14" dur="200" fill="hold">
                                          <p:stCondLst>
                                            <p:cond delay="600"/>
                                          </p:stCondLst>
                                        </p:cTn>
                                        <p:tgtEl>
                                          <p:spTgt spid="5"/>
                                        </p:tgtEl>
                                        <p:attrNameLst>
                                          <p:attrName>r</p:attrName>
                                        </p:attrNameLst>
                                      </p:cBhvr>
                                    </p:animRot>
                                    <p:animRot by="120000">
                                      <p:cBhvr>
                                        <p:cTn id="15" dur="200" fill="hold">
                                          <p:stCondLst>
                                            <p:cond delay="800"/>
                                          </p:stCondLst>
                                        </p:cTn>
                                        <p:tgtEl>
                                          <p:spTgt spid="5"/>
                                        </p:tgtEl>
                                        <p:attrNameLst>
                                          <p:attrName>r</p:attrName>
                                        </p:attrNameLst>
                                      </p:cBhvr>
                                    </p:animRot>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33847" t="11828" r="31458" b="66667"/>
          <a:stretch/>
        </p:blipFill>
        <p:spPr>
          <a:xfrm>
            <a:off x="453343" y="-323558"/>
            <a:ext cx="8328074" cy="6882711"/>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183" y="3871636"/>
            <a:ext cx="3685578" cy="2986364"/>
          </a:xfrm>
          <a:prstGeom prst="rect">
            <a:avLst/>
          </a:prstGeom>
        </p:spPr>
      </p:pic>
      <p:grpSp>
        <p:nvGrpSpPr>
          <p:cNvPr id="7" name="组合 6"/>
          <p:cNvGrpSpPr/>
          <p:nvPr/>
        </p:nvGrpSpPr>
        <p:grpSpPr>
          <a:xfrm>
            <a:off x="3293530" y="1024255"/>
            <a:ext cx="2236103" cy="2140685"/>
            <a:chOff x="2054543" y="2926081"/>
            <a:chExt cx="1271974" cy="1217696"/>
          </a:xfrm>
        </p:grpSpPr>
        <p:sp>
          <p:nvSpPr>
            <p:cNvPr id="8" name="等腰三角形 7"/>
            <p:cNvSpPr/>
            <p:nvPr/>
          </p:nvSpPr>
          <p:spPr>
            <a:xfrm>
              <a:off x="2054543" y="2926081"/>
              <a:ext cx="1271974" cy="1096529"/>
            </a:xfrm>
            <a:prstGeom prst="triangle">
              <a:avLst/>
            </a:prstGeom>
            <a:solidFill>
              <a:srgbClr val="FFEBA8"/>
            </a:solidFill>
            <a:ln>
              <a:noFill/>
            </a:ln>
            <a:effectLst>
              <a:outerShdw blurRad="50800" dist="25400" dir="5400000" sx="102000" sy="10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b="1" dirty="0">
                <a:solidFill>
                  <a:schemeClr val="tx1"/>
                </a:solidFill>
                <a:latin typeface="Algerian" panose="04020705040A02060702" pitchFamily="82" charset="0"/>
              </a:endParaRPr>
            </a:p>
          </p:txBody>
        </p:sp>
        <p:sp>
          <p:nvSpPr>
            <p:cNvPr id="9" name="矩形 8"/>
            <p:cNvSpPr/>
            <p:nvPr/>
          </p:nvSpPr>
          <p:spPr>
            <a:xfrm>
              <a:off x="2371815" y="3084579"/>
              <a:ext cx="609295" cy="1059198"/>
            </a:xfrm>
            <a:prstGeom prst="rect">
              <a:avLst/>
            </a:prstGeom>
          </p:spPr>
          <p:txBody>
            <a:bodyPr wrap="none">
              <a:spAutoFit/>
            </a:bodyPr>
            <a:lstStyle/>
            <a:p>
              <a:pPr algn="ctr"/>
              <a:r>
                <a:rPr lang="en-US" altLang="zh-CN" sz="11500" b="1" dirty="0">
                  <a:latin typeface="Algerian" panose="04020705040A02060702" pitchFamily="82" charset="0"/>
                </a:rPr>
                <a:t>4</a:t>
              </a:r>
              <a:endParaRPr lang="zh-CN" altLang="en-US" sz="11500" b="1" dirty="0">
                <a:latin typeface="Algerian" panose="04020705040A02060702" pitchFamily="82" charset="0"/>
              </a:endParaRPr>
            </a:p>
          </p:txBody>
        </p:sp>
      </p:grpSp>
      <p:sp>
        <p:nvSpPr>
          <p:cNvPr id="10" name="文本框 9"/>
          <p:cNvSpPr txBox="1"/>
          <p:nvPr/>
        </p:nvSpPr>
        <p:spPr>
          <a:xfrm>
            <a:off x="1435714" y="3109880"/>
            <a:ext cx="6025035" cy="760593"/>
          </a:xfrm>
          <a:prstGeom prst="rect">
            <a:avLst/>
          </a:prstGeom>
          <a:noFill/>
        </p:spPr>
        <p:txBody>
          <a:bodyPr wrap="square" rtlCol="0">
            <a:spAutoFit/>
          </a:bodyPr>
          <a:lstStyle/>
          <a:p>
            <a:pPr algn="ctr">
              <a:lnSpc>
                <a:spcPct val="150000"/>
              </a:lnSpc>
            </a:pPr>
            <a:r>
              <a:rPr lang="zh-CN" altLang="en-US" sz="3200" dirty="0">
                <a:latin typeface="华文新魏" panose="02010800040101010101" pitchFamily="2" charset="-122"/>
                <a:ea typeface="华文新魏" panose="02010800040101010101" pitchFamily="2" charset="-122"/>
              </a:rPr>
              <a:t>零散考点</a:t>
            </a:r>
            <a:endParaRPr lang="en-US" altLang="zh-CN" sz="3200" dirty="0">
              <a:solidFill>
                <a:schemeClr val="bg2">
                  <a:lumMod val="25000"/>
                </a:schemeClr>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407397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childTnLst>
                          </p:cTn>
                        </p:par>
                        <p:par>
                          <p:cTn id="16" fill="hold">
                            <p:stCondLst>
                              <p:cond delay="1000"/>
                            </p:stCondLst>
                            <p:childTnLst>
                              <p:par>
                                <p:cTn id="17" presetID="16" presetClass="entr" presetSubtype="2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par>
                          <p:cTn id="20" fill="hold">
                            <p:stCondLst>
                              <p:cond delay="1500"/>
                            </p:stCondLst>
                            <p:childTnLst>
                              <p:par>
                                <p:cTn id="21" presetID="16" presetClass="entr" presetSubtype="21"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14154" r="64040" b="64102"/>
          <a:stretch/>
        </p:blipFill>
        <p:spPr>
          <a:xfrm>
            <a:off x="1256450" y="1897731"/>
            <a:ext cx="1885129" cy="1519814"/>
          </a:xfrm>
          <a:prstGeom prst="rect">
            <a:avLst/>
          </a:prstGeom>
        </p:spPr>
      </p:pic>
      <p:sp>
        <p:nvSpPr>
          <p:cNvPr id="3" name="文本框 2"/>
          <p:cNvSpPr txBox="1"/>
          <p:nvPr/>
        </p:nvSpPr>
        <p:spPr>
          <a:xfrm>
            <a:off x="1651623" y="2242140"/>
            <a:ext cx="1266092" cy="830997"/>
          </a:xfrm>
          <a:prstGeom prst="rect">
            <a:avLst/>
          </a:prstGeom>
          <a:noFill/>
        </p:spPr>
        <p:txBody>
          <a:bodyPr wrap="square" rtlCol="0">
            <a:spAutoFit/>
          </a:bodyPr>
          <a:lstStyle/>
          <a:p>
            <a:pPr algn="ctr"/>
            <a:r>
              <a:rPr lang="en-US" altLang="zh-CN" sz="4800" b="1" dirty="0">
                <a:latin typeface="华文新魏" panose="02010800040101010101" pitchFamily="2" charset="-122"/>
                <a:ea typeface="华文新魏" panose="02010800040101010101" pitchFamily="2" charset="-122"/>
              </a:rPr>
              <a:t>0 1</a:t>
            </a:r>
            <a:endParaRPr lang="zh-CN" altLang="en-US" sz="4800" b="1" dirty="0">
              <a:latin typeface="华文新魏" panose="02010800040101010101" pitchFamily="2" charset="-122"/>
              <a:ea typeface="华文新魏" panose="02010800040101010101" pitchFamily="2" charset="-122"/>
            </a:endParaRPr>
          </a:p>
        </p:txBody>
      </p:sp>
      <p:sp>
        <p:nvSpPr>
          <p:cNvPr id="4" name="矩形 3"/>
          <p:cNvSpPr>
            <a:spLocks noChangeArrowheads="1"/>
          </p:cNvSpPr>
          <p:nvPr/>
        </p:nvSpPr>
        <p:spPr bwMode="auto">
          <a:xfrm>
            <a:off x="1048951" y="3512104"/>
            <a:ext cx="2432226" cy="971676"/>
          </a:xfrm>
          <a:prstGeom prst="rect">
            <a:avLst/>
          </a:prstGeom>
          <a:noFill/>
          <a:ln>
            <a:noFill/>
          </a:ln>
        </p:spPr>
        <p:txBody>
          <a:bodyPr wrap="square">
            <a:spAutoFit/>
          </a:bodyPr>
          <a:lstStyle/>
          <a:p>
            <a:pPr algn="ctr">
              <a:lnSpc>
                <a:spcPct val="150000"/>
              </a:lnSpc>
            </a:pPr>
            <a:r>
              <a:rPr lang="zh-CN" altLang="en-US" sz="2000" dirty="0">
                <a:latin typeface="华文新魏" panose="02010800040101010101" pitchFamily="2" charset="-122"/>
                <a:ea typeface="华文新魏" panose="02010800040101010101" pitchFamily="2" charset="-122"/>
              </a:rPr>
              <a:t>第</a:t>
            </a:r>
            <a:r>
              <a:rPr lang="en-US" altLang="zh-CN" sz="2000" dirty="0">
                <a:latin typeface="华文新魏" panose="02010800040101010101" pitchFamily="2" charset="-122"/>
                <a:ea typeface="华文新魏" panose="02010800040101010101" pitchFamily="2" charset="-122"/>
              </a:rPr>
              <a:t>3</a:t>
            </a:r>
            <a:r>
              <a:rPr lang="zh-CN" altLang="en-US" sz="2000" dirty="0">
                <a:latin typeface="华文新魏" panose="02010800040101010101" pitchFamily="2" charset="-122"/>
                <a:ea typeface="华文新魏" panose="02010800040101010101" pitchFamily="2" charset="-122"/>
              </a:rPr>
              <a:t>章 逻辑门电路</a:t>
            </a:r>
            <a:endParaRPr lang="en-US" altLang="zh-CN" sz="2000" dirty="0">
              <a:latin typeface="华文新魏" panose="02010800040101010101" pitchFamily="2" charset="-122"/>
              <a:ea typeface="华文新魏" panose="02010800040101010101" pitchFamily="2" charset="-122"/>
            </a:endParaRPr>
          </a:p>
          <a:p>
            <a:pPr algn="ctr">
              <a:lnSpc>
                <a:spcPct val="150000"/>
              </a:lnSpc>
            </a:pPr>
            <a:r>
              <a:rPr lang="zh-CN" altLang="en-US" sz="2000" dirty="0">
                <a:solidFill>
                  <a:srgbClr val="FF0000"/>
                </a:solidFill>
                <a:latin typeface="华文新魏" panose="02010800040101010101" pitchFamily="2" charset="-122"/>
                <a:ea typeface="华文新魏" panose="02010800040101010101" pitchFamily="2" charset="-122"/>
              </a:rPr>
              <a:t>只考基础概念填空</a:t>
            </a:r>
            <a:endParaRPr lang="en-US" altLang="zh-CN" sz="2000" dirty="0">
              <a:solidFill>
                <a:srgbClr val="FF0000"/>
              </a:solidFill>
              <a:latin typeface="华文新魏" panose="02010800040101010101" pitchFamily="2" charset="-122"/>
              <a:ea typeface="华文新魏" panose="02010800040101010101" pitchFamily="2" charset="-122"/>
            </a:endParaRPr>
          </a:p>
        </p:txBody>
      </p:sp>
      <mc:AlternateContent xmlns:mc="http://schemas.openxmlformats.org/markup-compatibility/2006" xmlns:a14="http://schemas.microsoft.com/office/drawing/2010/main">
        <mc:Choice Requires="a14">
          <p:sp>
            <p:nvSpPr>
              <p:cNvPr id="14" name="矩形 23">
                <a:extLst>
                  <a:ext uri="{FF2B5EF4-FFF2-40B4-BE49-F238E27FC236}">
                    <a16:creationId xmlns:a16="http://schemas.microsoft.com/office/drawing/2014/main" id="{8832A9D8-EA5F-4977-9658-A0ED2D9D0723}"/>
                  </a:ext>
                </a:extLst>
              </p:cNvPr>
              <p:cNvSpPr>
                <a:spLocks noChangeArrowheads="1"/>
              </p:cNvSpPr>
              <p:nvPr/>
            </p:nvSpPr>
            <p:spPr bwMode="auto">
              <a:xfrm>
                <a:off x="4070573" y="1297647"/>
                <a:ext cx="5902766" cy="4262705"/>
              </a:xfrm>
              <a:prstGeom prst="rect">
                <a:avLst/>
              </a:prstGeom>
              <a:noFill/>
              <a:ln>
                <a:noFill/>
              </a:ln>
            </p:spPr>
            <p:txBody>
              <a:bodyPr wrap="square">
                <a:spAutoFit/>
              </a:bodyPr>
              <a:lstStyle/>
              <a:p>
                <a:pPr marL="342900" indent="-342900" eaLnBrk="1" hangingPunct="1">
                  <a:lnSpc>
                    <a:spcPct val="150000"/>
                  </a:lnSpc>
                  <a:buAutoNum type="arabicPeriod"/>
                </a:pPr>
                <a:r>
                  <a:rPr lang="en-US" altLang="zh-CN" sz="1400" dirty="0">
                    <a:latin typeface="华文新魏" panose="02010800040101010101" pitchFamily="2" charset="-122"/>
                    <a:ea typeface="华文新魏" panose="02010800040101010101" pitchFamily="2" charset="-122"/>
                  </a:rPr>
                  <a:t>CMOS</a:t>
                </a:r>
                <a:r>
                  <a:rPr lang="zh-CN" altLang="en-US" sz="1400" dirty="0">
                    <a:latin typeface="华文新魏" panose="02010800040101010101" pitchFamily="2" charset="-122"/>
                    <a:ea typeface="华文新魏" panose="02010800040101010101" pitchFamily="2" charset="-122"/>
                  </a:rPr>
                  <a:t>集成电路</a:t>
                </a:r>
                <a:r>
                  <a:rPr lang="en-US" altLang="zh-CN" sz="1400" dirty="0">
                    <a:latin typeface="华文新魏" panose="02010800040101010101" pitchFamily="2" charset="-122"/>
                    <a:ea typeface="华文新魏" panose="02010800040101010101" pitchFamily="2" charset="-122"/>
                  </a:rPr>
                  <a:t>——</a:t>
                </a:r>
                <a:r>
                  <a:rPr lang="zh-CN" altLang="en-US" sz="1400" dirty="0">
                    <a:latin typeface="华文新魏" panose="02010800040101010101" pitchFamily="2" charset="-122"/>
                    <a:ea typeface="华文新魏" panose="02010800040101010101" pitchFamily="2" charset="-122"/>
                  </a:rPr>
                  <a:t>超大、甚大规模集成电路</a:t>
                </a:r>
                <a:endParaRPr lang="en-US" altLang="zh-CN" sz="1400" dirty="0">
                  <a:latin typeface="华文新魏" panose="02010800040101010101" pitchFamily="2" charset="-122"/>
                  <a:ea typeface="华文新魏" panose="02010800040101010101" pitchFamily="2" charset="-122"/>
                </a:endParaRPr>
              </a:p>
              <a:p>
                <a:pPr eaLnBrk="1" hangingPunct="1">
                  <a:lnSpc>
                    <a:spcPct val="150000"/>
                  </a:lnSpc>
                </a:pPr>
                <a:r>
                  <a:rPr lang="en-US" altLang="zh-CN" sz="1400" dirty="0">
                    <a:latin typeface="华文新魏" panose="02010800040101010101" pitchFamily="2" charset="-122"/>
                    <a:ea typeface="华文新魏" panose="02010800040101010101" pitchFamily="2" charset="-122"/>
                  </a:rPr>
                  <a:t>        TTL</a:t>
                </a:r>
                <a:r>
                  <a:rPr lang="zh-CN" altLang="en-US" sz="1400" dirty="0">
                    <a:latin typeface="华文新魏" panose="02010800040101010101" pitchFamily="2" charset="-122"/>
                    <a:ea typeface="华文新魏" panose="02010800040101010101" pitchFamily="2" charset="-122"/>
                  </a:rPr>
                  <a:t>集成电路</a:t>
                </a:r>
                <a:r>
                  <a:rPr lang="en-US" altLang="zh-CN" sz="1400" dirty="0">
                    <a:latin typeface="华文新魏" panose="02010800040101010101" pitchFamily="2" charset="-122"/>
                    <a:ea typeface="华文新魏" panose="02010800040101010101" pitchFamily="2" charset="-122"/>
                  </a:rPr>
                  <a:t>——</a:t>
                </a:r>
                <a:r>
                  <a:rPr lang="zh-CN" altLang="en-US" sz="1400" dirty="0">
                    <a:latin typeface="华文新魏" panose="02010800040101010101" pitchFamily="2" charset="-122"/>
                    <a:ea typeface="华文新魏" panose="02010800040101010101" pitchFamily="2" charset="-122"/>
                  </a:rPr>
                  <a:t>中大规模集成电路（已淘汰）</a:t>
                </a:r>
                <a:endParaRPr lang="en-US" altLang="zh-CN" sz="1400" dirty="0">
                  <a:latin typeface="华文新魏" panose="02010800040101010101" pitchFamily="2" charset="-122"/>
                  <a:ea typeface="华文新魏" panose="02010800040101010101" pitchFamily="2" charset="-122"/>
                </a:endParaRPr>
              </a:p>
              <a:p>
                <a:pPr marL="342900" indent="-342900" eaLnBrk="1" hangingPunct="1">
                  <a:lnSpc>
                    <a:spcPct val="150000"/>
                  </a:lnSpc>
                  <a:buAutoNum type="arabicPeriod" startAt="2"/>
                </a:pPr>
                <a:r>
                  <a:rPr lang="en-US" altLang="zh-CN" sz="1400" dirty="0">
                    <a:latin typeface="华文新魏" panose="02010800040101010101" pitchFamily="2" charset="-122"/>
                    <a:ea typeface="华文新魏" panose="02010800040101010101" pitchFamily="2" charset="-122"/>
                  </a:rPr>
                  <a:t>CMOS</a:t>
                </a:r>
                <a:r>
                  <a:rPr lang="zh-CN" altLang="en-US" sz="1400" dirty="0">
                    <a:solidFill>
                      <a:srgbClr val="FF0000"/>
                    </a:solidFill>
                    <a:latin typeface="华文新魏" panose="02010800040101010101" pitchFamily="2" charset="-122"/>
                    <a:ea typeface="华文新魏" panose="02010800040101010101" pitchFamily="2" charset="-122"/>
                  </a:rPr>
                  <a:t>与非门、或非门、反相器电路构造图</a:t>
                </a:r>
                <a:r>
                  <a:rPr lang="zh-CN" altLang="en-US" sz="1400" dirty="0">
                    <a:latin typeface="华文新魏" panose="02010800040101010101" pitchFamily="2" charset="-122"/>
                    <a:ea typeface="华文新魏" panose="02010800040101010101" pitchFamily="2" charset="-122"/>
                  </a:rPr>
                  <a:t>记住，要能够辨认并了解工作原理，常考计算输出结果的小题</a:t>
                </a:r>
                <a:endParaRPr lang="en-US" altLang="zh-CN" sz="1400" dirty="0">
                  <a:latin typeface="华文新魏" panose="02010800040101010101" pitchFamily="2" charset="-122"/>
                  <a:ea typeface="华文新魏" panose="02010800040101010101" pitchFamily="2" charset="-122"/>
                </a:endParaRPr>
              </a:p>
              <a:p>
                <a:pPr marL="342900" indent="-342900" eaLnBrk="1" hangingPunct="1">
                  <a:lnSpc>
                    <a:spcPct val="150000"/>
                  </a:lnSpc>
                  <a:buAutoNum type="arabicPeriod" startAt="2"/>
                </a:pPr>
                <a:r>
                  <a:rPr lang="en-US" altLang="zh-CN" sz="1400" dirty="0">
                    <a:latin typeface="华文新魏" panose="02010800040101010101" pitchFamily="2" charset="-122"/>
                    <a:ea typeface="华文新魏" panose="02010800040101010101" pitchFamily="2" charset="-122"/>
                  </a:rPr>
                  <a:t>CMOS</a:t>
                </a:r>
                <a:r>
                  <a:rPr lang="zh-CN" altLang="en-US" sz="1400" dirty="0">
                    <a:latin typeface="华文新魏" panose="02010800040101010101" pitchFamily="2" charset="-122"/>
                    <a:ea typeface="华文新魏" panose="02010800040101010101" pitchFamily="2" charset="-122"/>
                  </a:rPr>
                  <a:t>（功耗低，集成度高）和</a:t>
                </a:r>
                <a:r>
                  <a:rPr lang="en-US" altLang="zh-CN" sz="1400" dirty="0">
                    <a:latin typeface="华文新魏" panose="02010800040101010101" pitchFamily="2" charset="-122"/>
                    <a:ea typeface="华文新魏" panose="02010800040101010101" pitchFamily="2" charset="-122"/>
                  </a:rPr>
                  <a:t>TTL</a:t>
                </a:r>
                <a:r>
                  <a:rPr lang="zh-CN" altLang="en-US" sz="1400" dirty="0">
                    <a:latin typeface="华文新魏" panose="02010800040101010101" pitchFamily="2" charset="-122"/>
                    <a:ea typeface="华文新魏" panose="02010800040101010101" pitchFamily="2" charset="-122"/>
                  </a:rPr>
                  <a:t>（工作速度更快）特性比较</a:t>
                </a:r>
                <a:endParaRPr lang="en-US" altLang="zh-CN" sz="1400" dirty="0">
                  <a:latin typeface="华文新魏" panose="02010800040101010101" pitchFamily="2" charset="-122"/>
                  <a:ea typeface="华文新魏" panose="02010800040101010101" pitchFamily="2" charset="-122"/>
                </a:endParaRPr>
              </a:p>
              <a:p>
                <a:pPr marL="342900" indent="-342900" eaLnBrk="1" hangingPunct="1">
                  <a:lnSpc>
                    <a:spcPct val="150000"/>
                  </a:lnSpc>
                  <a:buAutoNum type="arabicPeriod" startAt="2"/>
                </a:pPr>
                <a:r>
                  <a:rPr lang="en-US" altLang="zh-CN" sz="1400" dirty="0">
                    <a:latin typeface="华文新魏" panose="02010800040101010101" pitchFamily="2" charset="-122"/>
                    <a:ea typeface="华文新魏" panose="02010800040101010101" pitchFamily="2" charset="-122"/>
                  </a:rPr>
                  <a:t>CMOS</a:t>
                </a:r>
                <a:r>
                  <a:rPr lang="zh-CN" altLang="en-US" sz="1400" dirty="0">
                    <a:latin typeface="华文新魏" panose="02010800040101010101" pitchFamily="2" charset="-122"/>
                    <a:ea typeface="华文新魏" panose="02010800040101010101" pitchFamily="2" charset="-122"/>
                  </a:rPr>
                  <a:t>与非门（</a:t>
                </a:r>
                <a:r>
                  <a:rPr lang="en-US" altLang="zh-CN" sz="1400" dirty="0">
                    <a:latin typeface="华文新魏" panose="02010800040101010101" pitchFamily="2" charset="-122"/>
                    <a:ea typeface="华文新魏" panose="02010800040101010101" pitchFamily="2" charset="-122"/>
                  </a:rPr>
                  <a:t>N</a:t>
                </a:r>
                <a:r>
                  <a:rPr lang="zh-CN" altLang="en-US" sz="1400" dirty="0">
                    <a:latin typeface="华文新魏" panose="02010800040101010101" pitchFamily="2" charset="-122"/>
                    <a:ea typeface="华文新魏" panose="02010800040101010101" pitchFamily="2" charset="-122"/>
                  </a:rPr>
                  <a:t>输入，</a:t>
                </a:r>
                <a14:m>
                  <m:oMath xmlns:m="http://schemas.openxmlformats.org/officeDocument/2006/math">
                    <m:sSub>
                      <m:sSubPr>
                        <m:ctrlPr>
                          <a:rPr lang="en-US" altLang="zh-CN" sz="1400" i="1" smtClean="0">
                            <a:latin typeface="Cambria Math" panose="02040503050406030204" pitchFamily="18" charset="0"/>
                            <a:ea typeface="华文新魏" panose="02010800040101010101" pitchFamily="2" charset="-122"/>
                          </a:rPr>
                        </m:ctrlPr>
                      </m:sSubPr>
                      <m:e>
                        <m:r>
                          <a:rPr lang="en-US" altLang="zh-CN" sz="1400" b="0" i="1" smtClean="0">
                            <a:latin typeface="Cambria Math" panose="02040503050406030204" pitchFamily="18" charset="0"/>
                            <a:ea typeface="华文新魏" panose="02010800040101010101" pitchFamily="2" charset="-122"/>
                          </a:rPr>
                          <m:t>𝑇</m:t>
                        </m:r>
                      </m:e>
                      <m:sub>
                        <m:r>
                          <a:rPr lang="en-US" altLang="zh-CN" sz="1400" b="0" i="1" smtClean="0">
                            <a:latin typeface="Cambria Math" panose="02040503050406030204" pitchFamily="18" charset="0"/>
                            <a:ea typeface="华文新魏" panose="02010800040101010101" pitchFamily="2" charset="-122"/>
                          </a:rPr>
                          <m:t>𝑁</m:t>
                        </m:r>
                      </m:sub>
                    </m:sSub>
                    <m:r>
                      <a:rPr lang="zh-CN" altLang="en-US" sz="1400" i="1">
                        <a:latin typeface="Cambria Math" panose="02040503050406030204" pitchFamily="18" charset="0"/>
                        <a:ea typeface="华文新魏" panose="02010800040101010101" pitchFamily="2" charset="-122"/>
                      </a:rPr>
                      <m:t>串联</m:t>
                    </m:r>
                    <m:r>
                      <a:rPr lang="zh-CN" altLang="en-US" sz="1400" i="1" smtClean="0">
                        <a:latin typeface="Cambria Math" panose="02040503050406030204" pitchFamily="18" charset="0"/>
                        <a:ea typeface="华文新魏" panose="02010800040101010101" pitchFamily="2" charset="-122"/>
                      </a:rPr>
                      <m:t>，</m:t>
                    </m:r>
                    <m:sSub>
                      <m:sSubPr>
                        <m:ctrlPr>
                          <a:rPr lang="en-US" altLang="zh-CN" sz="1400" i="1" smtClean="0">
                            <a:latin typeface="Cambria Math" panose="02040503050406030204" pitchFamily="18" charset="0"/>
                            <a:ea typeface="华文新魏" panose="02010800040101010101" pitchFamily="2" charset="-122"/>
                          </a:rPr>
                        </m:ctrlPr>
                      </m:sSubPr>
                      <m:e>
                        <m:r>
                          <a:rPr lang="en-US" altLang="zh-CN" sz="1400" b="0" i="1" smtClean="0">
                            <a:latin typeface="Cambria Math" panose="02040503050406030204" pitchFamily="18" charset="0"/>
                            <a:ea typeface="华文新魏" panose="02010800040101010101" pitchFamily="2" charset="-122"/>
                          </a:rPr>
                          <m:t>𝑇</m:t>
                        </m:r>
                      </m:e>
                      <m:sub>
                        <m:r>
                          <a:rPr lang="en-US" altLang="zh-CN" sz="1400" b="0" i="1" smtClean="0">
                            <a:latin typeface="Cambria Math" panose="02040503050406030204" pitchFamily="18" charset="0"/>
                            <a:ea typeface="华文新魏" panose="02010800040101010101" pitchFamily="2" charset="-122"/>
                          </a:rPr>
                          <m:t>𝑃</m:t>
                        </m:r>
                      </m:sub>
                    </m:sSub>
                    <m:r>
                      <a:rPr lang="zh-CN" altLang="en-US" sz="1400" i="1">
                        <a:latin typeface="Cambria Math" panose="02040503050406030204" pitchFamily="18" charset="0"/>
                        <a:ea typeface="华文新魏" panose="02010800040101010101" pitchFamily="2" charset="-122"/>
                      </a:rPr>
                      <m:t>并联</m:t>
                    </m:r>
                  </m:oMath>
                </a14:m>
                <a:r>
                  <a:rPr lang="zh-CN" altLang="en-US" sz="1400" dirty="0">
                    <a:latin typeface="华文新魏" panose="02010800040101010101" pitchFamily="2" charset="-122"/>
                    <a:ea typeface="华文新魏" panose="02010800040101010101" pitchFamily="2" charset="-122"/>
                  </a:rPr>
                  <a:t>）</a:t>
                </a:r>
                <a:endParaRPr lang="en-US" altLang="zh-CN" sz="1400" dirty="0">
                  <a:latin typeface="华文新魏" panose="02010800040101010101" pitchFamily="2" charset="-122"/>
                  <a:ea typeface="华文新魏" panose="02010800040101010101" pitchFamily="2" charset="-122"/>
                </a:endParaRPr>
              </a:p>
              <a:p>
                <a:pPr>
                  <a:lnSpc>
                    <a:spcPct val="150000"/>
                  </a:lnSpc>
                </a:pPr>
                <a:r>
                  <a:rPr lang="en-US" altLang="zh-CN" sz="1400" dirty="0">
                    <a:latin typeface="华文新魏" panose="02010800040101010101" pitchFamily="2" charset="-122"/>
                    <a:ea typeface="华文新魏" panose="02010800040101010101" pitchFamily="2" charset="-122"/>
                  </a:rPr>
                  <a:t>        </a:t>
                </a:r>
                <a:r>
                  <a:rPr lang="zh-CN" altLang="en-US" sz="1400" dirty="0">
                    <a:latin typeface="华文新魏" panose="02010800040101010101" pitchFamily="2" charset="-122"/>
                    <a:ea typeface="华文新魏" panose="02010800040101010101" pitchFamily="2" charset="-122"/>
                  </a:rPr>
                  <a:t>输入端增加问题：可能使输出电压超过</a:t>
                </a:r>
                <a14:m>
                  <m:oMath xmlns:m="http://schemas.openxmlformats.org/officeDocument/2006/math">
                    <m:sSub>
                      <m:sSubPr>
                        <m:ctrlPr>
                          <a:rPr lang="en-US" altLang="zh-CN" sz="1400" i="1">
                            <a:latin typeface="Cambria Math" panose="02040503050406030204" pitchFamily="18" charset="0"/>
                            <a:ea typeface="华文新魏" panose="02010800040101010101" pitchFamily="2" charset="-122"/>
                          </a:rPr>
                        </m:ctrlPr>
                      </m:sSubPr>
                      <m:e>
                        <m:r>
                          <a:rPr lang="en-US" altLang="zh-CN" sz="1400" b="0" i="1" smtClean="0">
                            <a:latin typeface="Cambria Math" panose="02040503050406030204" pitchFamily="18" charset="0"/>
                            <a:ea typeface="华文新魏" panose="02010800040101010101" pitchFamily="2" charset="-122"/>
                          </a:rPr>
                          <m:t>𝑣</m:t>
                        </m:r>
                      </m:e>
                      <m:sub>
                        <m:r>
                          <m:rPr>
                            <m:sty m:val="p"/>
                          </m:rPr>
                          <a:rPr lang="en-US" altLang="zh-CN" sz="1400" i="1" smtClean="0">
                            <a:latin typeface="Cambria Math" panose="02040503050406030204" pitchFamily="18" charset="0"/>
                            <a:ea typeface="华文新魏" panose="02010800040101010101" pitchFamily="2" charset="-122"/>
                          </a:rPr>
                          <m:t>OL</m:t>
                        </m:r>
                        <m:r>
                          <a:rPr lang="en-US" altLang="zh-CN" sz="1400" b="0" i="1" smtClean="0">
                            <a:latin typeface="Cambria Math" panose="02040503050406030204" pitchFamily="18" charset="0"/>
                            <a:ea typeface="华文新魏" panose="02010800040101010101" pitchFamily="2" charset="-122"/>
                          </a:rPr>
                          <m:t>𝑚𝑎𝑥</m:t>
                        </m:r>
                      </m:sub>
                    </m:sSub>
                    <m:r>
                      <a:rPr lang="zh-CN" altLang="en-US" sz="1400" i="1" smtClean="0">
                        <a:latin typeface="Cambria Math" panose="02040503050406030204" pitchFamily="18" charset="0"/>
                        <a:ea typeface="华文新魏" panose="02010800040101010101" pitchFamily="2" charset="-122"/>
                      </a:rPr>
                      <m:t>，</m:t>
                    </m:r>
                  </m:oMath>
                </a14:m>
                <a:r>
                  <a:rPr lang="zh-CN" altLang="en-US" sz="1400" dirty="0">
                    <a:latin typeface="华文新魏" panose="02010800040101010101" pitchFamily="2" charset="-122"/>
                    <a:ea typeface="华文新魏" panose="02010800040101010101" pitchFamily="2" charset="-122"/>
                  </a:rPr>
                  <a:t>使之进入无定义区， 实际运用中最多四输入。</a:t>
                </a:r>
                <a:endParaRPr lang="en-US" altLang="zh-CN" sz="1400" dirty="0">
                  <a:latin typeface="华文新魏" panose="02010800040101010101" pitchFamily="2" charset="-122"/>
                  <a:ea typeface="华文新魏" panose="02010800040101010101" pitchFamily="2" charset="-122"/>
                </a:endParaRPr>
              </a:p>
              <a:p>
                <a:pPr marL="342900" indent="-342900">
                  <a:lnSpc>
                    <a:spcPct val="150000"/>
                  </a:lnSpc>
                  <a:buAutoNum type="arabicPeriod" startAt="5"/>
                </a:pPr>
                <a:r>
                  <a:rPr lang="en-US" altLang="zh-CN" sz="1400" dirty="0">
                    <a:latin typeface="华文新魏" panose="02010800040101010101" pitchFamily="2" charset="-122"/>
                    <a:ea typeface="华文新魏" panose="02010800040101010101" pitchFamily="2" charset="-122"/>
                  </a:rPr>
                  <a:t>CMOS</a:t>
                </a:r>
                <a:r>
                  <a:rPr lang="zh-CN" altLang="en-US" sz="1400" dirty="0">
                    <a:latin typeface="华文新魏" panose="02010800040101010101" pitchFamily="2" charset="-122"/>
                    <a:ea typeface="华文新魏" panose="02010800040101010101" pitchFamily="2" charset="-122"/>
                  </a:rPr>
                  <a:t>传输门的逻辑符号、理想开关能够辨认，要能判断通断状态</a:t>
                </a:r>
                <a:endParaRPr lang="en-US" altLang="zh-CN" sz="1400" dirty="0">
                  <a:latin typeface="华文新魏" panose="02010800040101010101" pitchFamily="2" charset="-122"/>
                  <a:ea typeface="华文新魏" panose="02010800040101010101" pitchFamily="2" charset="-122"/>
                </a:endParaRPr>
              </a:p>
              <a:p>
                <a:pPr marL="342900" indent="-342900">
                  <a:lnSpc>
                    <a:spcPct val="150000"/>
                  </a:lnSpc>
                  <a:buAutoNum type="arabicPeriod" startAt="5"/>
                </a:pPr>
                <a:r>
                  <a:rPr lang="zh-CN" altLang="en-US" sz="1400" dirty="0">
                    <a:latin typeface="华文新魏" panose="02010800040101010101" pitchFamily="2" charset="-122"/>
                    <a:ea typeface="华文新魏" panose="02010800040101010101" pitchFamily="2" charset="-122"/>
                  </a:rPr>
                  <a:t>实际集成</a:t>
                </a:r>
                <a:r>
                  <a:rPr lang="en-US" altLang="zh-CN" sz="1400" dirty="0">
                    <a:latin typeface="华文新魏" panose="02010800040101010101" pitchFamily="2" charset="-122"/>
                    <a:ea typeface="华文新魏" panose="02010800040101010101" pitchFamily="2" charset="-122"/>
                  </a:rPr>
                  <a:t>CMOS</a:t>
                </a:r>
                <a:r>
                  <a:rPr lang="zh-CN" altLang="en-US" sz="1400" dirty="0">
                    <a:latin typeface="华文新魏" panose="02010800040101010101" pitchFamily="2" charset="-122"/>
                    <a:ea typeface="华文新魏" panose="02010800040101010101" pitchFamily="2" charset="-122"/>
                  </a:rPr>
                  <a:t>门电路结构图中文字名称填空</a:t>
                </a:r>
                <a:endParaRPr lang="en-US" altLang="zh-CN" sz="1400" dirty="0">
                  <a:latin typeface="华文新魏" panose="02010800040101010101" pitchFamily="2" charset="-122"/>
                  <a:ea typeface="华文新魏" panose="02010800040101010101" pitchFamily="2" charset="-122"/>
                </a:endParaRPr>
              </a:p>
              <a:p>
                <a:pPr>
                  <a:lnSpc>
                    <a:spcPct val="150000"/>
                  </a:lnSpc>
                </a:pPr>
                <a:r>
                  <a:rPr lang="en-US" altLang="zh-CN" sz="1400" dirty="0">
                    <a:latin typeface="华文新魏" panose="02010800040101010101" pitchFamily="2" charset="-122"/>
                    <a:ea typeface="华文新魏" panose="02010800040101010101" pitchFamily="2" charset="-122"/>
                  </a:rPr>
                  <a:t>        </a:t>
                </a:r>
                <a:r>
                  <a:rPr lang="zh-CN" altLang="en-US" sz="1400" dirty="0">
                    <a:latin typeface="华文新魏" panose="02010800040101010101" pitchFamily="2" charset="-122"/>
                    <a:ea typeface="华文新魏" panose="02010800040101010101" pitchFamily="2" charset="-122"/>
                  </a:rPr>
                  <a:t>（输入</a:t>
                </a:r>
                <a:r>
                  <a:rPr lang="en-US" altLang="zh-CN" sz="1400" dirty="0">
                    <a:latin typeface="华文新魏" panose="02010800040101010101" pitchFamily="2" charset="-122"/>
                    <a:ea typeface="华文新魏" panose="02010800040101010101" pitchFamily="2" charset="-122"/>
                  </a:rPr>
                  <a:t>/</a:t>
                </a:r>
                <a:r>
                  <a:rPr lang="zh-CN" altLang="en-US" sz="1400" dirty="0">
                    <a:latin typeface="华文新魏" panose="02010800040101010101" pitchFamily="2" charset="-122"/>
                    <a:ea typeface="华文新魏" panose="02010800040101010101" pitchFamily="2" charset="-122"/>
                  </a:rPr>
                  <a:t>出保护缓冲电路、基本逻辑功能电路）</a:t>
                </a:r>
                <a:endParaRPr lang="en-US" altLang="zh-CN" sz="1400" dirty="0">
                  <a:latin typeface="华文新魏" panose="02010800040101010101" pitchFamily="2" charset="-122"/>
                  <a:ea typeface="华文新魏" panose="02010800040101010101" pitchFamily="2" charset="-122"/>
                </a:endParaRPr>
              </a:p>
              <a:p>
                <a:pPr marL="342900" indent="-342900">
                  <a:lnSpc>
                    <a:spcPct val="150000"/>
                  </a:lnSpc>
                  <a:buAutoNum type="arabicPeriod" startAt="7"/>
                </a:pPr>
                <a:r>
                  <a:rPr lang="en-US" altLang="zh-CN" sz="1400" dirty="0">
                    <a:latin typeface="华文新魏" panose="02010800040101010101" pitchFamily="2" charset="-122"/>
                    <a:ea typeface="华文新魏" panose="02010800040101010101" pitchFamily="2" charset="-122"/>
                  </a:rPr>
                  <a:t>OD</a:t>
                </a:r>
                <a:r>
                  <a:rPr lang="zh-CN" altLang="en-US" sz="1400" dirty="0">
                    <a:latin typeface="华文新魏" panose="02010800040101010101" pitchFamily="2" charset="-122"/>
                    <a:ea typeface="华文新魏" panose="02010800040101010101" pitchFamily="2" charset="-122"/>
                  </a:rPr>
                  <a:t>门的三个功能以及逻辑符号</a:t>
                </a:r>
                <a:endParaRPr lang="en-US" altLang="zh-CN" sz="1400" dirty="0">
                  <a:latin typeface="华文新魏" panose="02010800040101010101" pitchFamily="2" charset="-122"/>
                  <a:ea typeface="华文新魏" panose="02010800040101010101" pitchFamily="2" charset="-122"/>
                </a:endParaRPr>
              </a:p>
              <a:p>
                <a:pPr marL="342900" indent="-342900">
                  <a:lnSpc>
                    <a:spcPct val="150000"/>
                  </a:lnSpc>
                  <a:buAutoNum type="arabicPeriod" startAt="7"/>
                </a:pPr>
                <a:r>
                  <a:rPr lang="zh-CN" altLang="en-US" sz="1400" dirty="0">
                    <a:latin typeface="华文新魏" panose="02010800040101010101" pitchFamily="2" charset="-122"/>
                    <a:ea typeface="华文新魏" panose="02010800040101010101" pitchFamily="2" charset="-122"/>
                  </a:rPr>
                  <a:t>为什么</a:t>
                </a:r>
                <a:r>
                  <a:rPr lang="en-US" altLang="zh-CN" sz="1400" dirty="0">
                    <a:latin typeface="华文新魏" panose="02010800040101010101" pitchFamily="2" charset="-122"/>
                    <a:ea typeface="华文新魏" panose="02010800040101010101" pitchFamily="2" charset="-122"/>
                  </a:rPr>
                  <a:t>CPU</a:t>
                </a:r>
                <a:r>
                  <a:rPr lang="zh-CN" altLang="en-US" sz="1400" dirty="0">
                    <a:latin typeface="华文新魏" panose="02010800040101010101" pitchFamily="2" charset="-122"/>
                    <a:ea typeface="华文新魏" panose="02010800040101010101" pitchFamily="2" charset="-122"/>
                  </a:rPr>
                  <a:t>做内存扩展时，</a:t>
                </a:r>
                <a:r>
                  <a:rPr lang="en-US" altLang="zh-CN" sz="1400" dirty="0">
                    <a:ea typeface="华文新魏" panose="02010800040101010101" pitchFamily="2" charset="-122"/>
                  </a:rPr>
                  <a:t> </a:t>
                </a:r>
                <a14:m>
                  <m:oMath xmlns:m="http://schemas.openxmlformats.org/officeDocument/2006/math">
                    <m:sSub>
                      <m:sSubPr>
                        <m:ctrlPr>
                          <a:rPr lang="en-US" altLang="zh-CN" sz="1400" i="1">
                            <a:latin typeface="Cambria Math" panose="02040503050406030204" pitchFamily="18" charset="0"/>
                            <a:ea typeface="华文新魏" panose="02010800040101010101" pitchFamily="2" charset="-122"/>
                          </a:rPr>
                        </m:ctrlPr>
                      </m:sSubPr>
                      <m:e>
                        <m:r>
                          <m:rPr>
                            <m:sty m:val="p"/>
                          </m:rPr>
                          <a:rPr lang="en-US" altLang="zh-CN" sz="1400" i="1" smtClean="0">
                            <a:latin typeface="Cambria Math" panose="02040503050406030204" pitchFamily="18" charset="0"/>
                            <a:ea typeface="华文新魏" panose="02010800040101010101" pitchFamily="2" charset="-122"/>
                          </a:rPr>
                          <m:t>D</m:t>
                        </m:r>
                      </m:e>
                      <m:sub>
                        <m:r>
                          <a:rPr lang="en-US" altLang="zh-CN" sz="1400" i="1" smtClean="0">
                            <a:latin typeface="Cambria Math" panose="02040503050406030204" pitchFamily="18" charset="0"/>
                            <a:ea typeface="华文新魏" panose="02010800040101010101" pitchFamily="2" charset="-122"/>
                          </a:rPr>
                          <m:t>0</m:t>
                        </m:r>
                      </m:sub>
                    </m:sSub>
                  </m:oMath>
                </a14:m>
                <a:r>
                  <a:rPr lang="zh-CN" altLang="en-US" sz="1400" dirty="0">
                    <a:latin typeface="华文新魏" panose="02010800040101010101" pitchFamily="2" charset="-122"/>
                    <a:ea typeface="华文新魏" panose="02010800040101010101" pitchFamily="2" charset="-122"/>
                  </a:rPr>
                  <a:t>管脚可以连接在一起？  用三态门连接</a:t>
                </a:r>
                <a:endParaRPr lang="en-US" altLang="zh-CN" sz="1400" dirty="0">
                  <a:latin typeface="华文新魏" panose="02010800040101010101" pitchFamily="2" charset="-122"/>
                  <a:ea typeface="华文新魏" panose="02010800040101010101" pitchFamily="2" charset="-122"/>
                </a:endParaRPr>
              </a:p>
            </p:txBody>
          </p:sp>
        </mc:Choice>
        <mc:Fallback xmlns="">
          <p:sp>
            <p:nvSpPr>
              <p:cNvPr id="14" name="矩形 23">
                <a:extLst>
                  <a:ext uri="{FF2B5EF4-FFF2-40B4-BE49-F238E27FC236}">
                    <a16:creationId xmlns:a16="http://schemas.microsoft.com/office/drawing/2014/main" id="{8832A9D8-EA5F-4977-9658-A0ED2D9D0723}"/>
                  </a:ext>
                </a:extLst>
              </p:cNvPr>
              <p:cNvSpPr>
                <a:spLocks noRot="1" noChangeAspect="1" noMove="1" noResize="1" noEditPoints="1" noAdjustHandles="1" noChangeArrowheads="1" noChangeShapeType="1" noTextEdit="1"/>
              </p:cNvSpPr>
              <p:nvPr/>
            </p:nvSpPr>
            <p:spPr bwMode="auto">
              <a:xfrm>
                <a:off x="4070573" y="1297647"/>
                <a:ext cx="5902766" cy="4262705"/>
              </a:xfrm>
              <a:prstGeom prst="rect">
                <a:avLst/>
              </a:prstGeom>
              <a:blipFill>
                <a:blip r:embed="rId3"/>
                <a:stretch>
                  <a:fillRect l="-310" b="-429"/>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62743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anim calcmode="lin" valueType="num">
                                      <p:cBhvr>
                                        <p:cTn id="26" dur="500" fill="hold"/>
                                        <p:tgtEl>
                                          <p:spTgt spid="14"/>
                                        </p:tgtEl>
                                        <p:attrNameLst>
                                          <p:attrName>ppt_x</p:attrName>
                                        </p:attrNameLst>
                                      </p:cBhvr>
                                      <p:tavLst>
                                        <p:tav tm="0">
                                          <p:val>
                                            <p:strVal val="#ppt_x"/>
                                          </p:val>
                                        </p:tav>
                                        <p:tav tm="100000">
                                          <p:val>
                                            <p:strVal val="#ppt_x"/>
                                          </p:val>
                                        </p:tav>
                                      </p:tavLst>
                                    </p:anim>
                                    <p:anim calcmode="lin" valueType="num">
                                      <p:cBhvr>
                                        <p:cTn id="2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32678" t="32820" r="32040" b="47487"/>
          <a:stretch/>
        </p:blipFill>
        <p:spPr>
          <a:xfrm>
            <a:off x="1054963" y="2052566"/>
            <a:ext cx="1849582" cy="1376434"/>
          </a:xfrm>
          <a:prstGeom prst="rect">
            <a:avLst/>
          </a:prstGeom>
        </p:spPr>
      </p:pic>
      <p:sp>
        <p:nvSpPr>
          <p:cNvPr id="6" name="文本框 5"/>
          <p:cNvSpPr txBox="1"/>
          <p:nvPr/>
        </p:nvSpPr>
        <p:spPr>
          <a:xfrm>
            <a:off x="1346708" y="2381609"/>
            <a:ext cx="1266092" cy="830997"/>
          </a:xfrm>
          <a:prstGeom prst="rect">
            <a:avLst/>
          </a:prstGeom>
          <a:noFill/>
        </p:spPr>
        <p:txBody>
          <a:bodyPr wrap="square" rtlCol="0">
            <a:spAutoFit/>
          </a:bodyPr>
          <a:lstStyle/>
          <a:p>
            <a:pPr algn="ctr"/>
            <a:r>
              <a:rPr lang="en-US" altLang="zh-CN" sz="4800" b="1" dirty="0">
                <a:latin typeface="华文新魏" panose="02010800040101010101" pitchFamily="2" charset="-122"/>
                <a:ea typeface="华文新魏" panose="02010800040101010101" pitchFamily="2" charset="-122"/>
              </a:rPr>
              <a:t>0 2</a:t>
            </a:r>
            <a:endParaRPr lang="zh-CN" altLang="en-US" sz="4800" b="1" dirty="0">
              <a:latin typeface="华文新魏" panose="02010800040101010101" pitchFamily="2" charset="-122"/>
              <a:ea typeface="华文新魏" panose="02010800040101010101" pitchFamily="2" charset="-122"/>
            </a:endParaRPr>
          </a:p>
        </p:txBody>
      </p:sp>
      <p:sp>
        <p:nvSpPr>
          <p:cNvPr id="7" name="矩形 6"/>
          <p:cNvSpPr>
            <a:spLocks noChangeArrowheads="1"/>
          </p:cNvSpPr>
          <p:nvPr/>
        </p:nvSpPr>
        <p:spPr bwMode="auto">
          <a:xfrm>
            <a:off x="576135" y="3651573"/>
            <a:ext cx="2807238" cy="510011"/>
          </a:xfrm>
          <a:prstGeom prst="rect">
            <a:avLst/>
          </a:prstGeom>
          <a:noFill/>
          <a:ln>
            <a:noFill/>
          </a:ln>
        </p:spPr>
        <p:txBody>
          <a:bodyPr wrap="square">
            <a:spAutoFit/>
          </a:bodyPr>
          <a:lstStyle/>
          <a:p>
            <a:pPr algn="ctr">
              <a:lnSpc>
                <a:spcPct val="150000"/>
              </a:lnSpc>
            </a:pPr>
            <a:r>
              <a:rPr lang="zh-CN" altLang="en-US" sz="2000" dirty="0">
                <a:latin typeface="华文新魏" panose="02010800040101010101" pitchFamily="2" charset="-122"/>
                <a:ea typeface="华文新魏" panose="02010800040101010101" pitchFamily="2" charset="-122"/>
              </a:rPr>
              <a:t>第</a:t>
            </a:r>
            <a:r>
              <a:rPr lang="en-US" altLang="zh-CN" sz="2000" dirty="0">
                <a:latin typeface="华文新魏" panose="02010800040101010101" pitchFamily="2" charset="-122"/>
                <a:ea typeface="华文新魏" panose="02010800040101010101" pitchFamily="2" charset="-122"/>
              </a:rPr>
              <a:t>5</a:t>
            </a:r>
            <a:r>
              <a:rPr lang="zh-CN" altLang="en-US" sz="2000" dirty="0">
                <a:latin typeface="华文新魏" panose="02010800040101010101" pitchFamily="2" charset="-122"/>
                <a:ea typeface="华文新魏" panose="02010800040101010101" pitchFamily="2" charset="-122"/>
              </a:rPr>
              <a:t>章 锁存器和触发器</a:t>
            </a:r>
            <a:endParaRPr lang="en-US" altLang="zh-CN" sz="2000" dirty="0">
              <a:latin typeface="华文新魏" panose="02010800040101010101" pitchFamily="2" charset="-122"/>
              <a:ea typeface="华文新魏" panose="02010800040101010101" pitchFamily="2" charset="-122"/>
            </a:endParaRPr>
          </a:p>
        </p:txBody>
      </p:sp>
      <mc:AlternateContent xmlns:mc="http://schemas.openxmlformats.org/markup-compatibility/2006" xmlns:a14="http://schemas.microsoft.com/office/drawing/2010/main">
        <mc:Choice Requires="a14">
          <p:sp>
            <p:nvSpPr>
              <p:cNvPr id="14" name="矩形 23">
                <a:extLst>
                  <a:ext uri="{FF2B5EF4-FFF2-40B4-BE49-F238E27FC236}">
                    <a16:creationId xmlns:a16="http://schemas.microsoft.com/office/drawing/2014/main" id="{ABF40E53-CEB3-410B-B77D-764EE638373F}"/>
                  </a:ext>
                </a:extLst>
              </p:cNvPr>
              <p:cNvSpPr>
                <a:spLocks noChangeArrowheads="1"/>
              </p:cNvSpPr>
              <p:nvPr/>
            </p:nvSpPr>
            <p:spPr bwMode="auto">
              <a:xfrm>
                <a:off x="4070572" y="1722947"/>
                <a:ext cx="7066465" cy="3293209"/>
              </a:xfrm>
              <a:prstGeom prst="rect">
                <a:avLst/>
              </a:prstGeom>
              <a:noFill/>
              <a:ln>
                <a:noFill/>
              </a:ln>
            </p:spPr>
            <p:txBody>
              <a:bodyPr wrap="square">
                <a:spAutoFit/>
              </a:bodyPr>
              <a:lstStyle/>
              <a:p>
                <a:pPr marL="342900" indent="-342900">
                  <a:lnSpc>
                    <a:spcPct val="150000"/>
                  </a:lnSpc>
                  <a:buAutoNum type="arabicPeriod"/>
                </a:pPr>
                <a:r>
                  <a:rPr lang="en-US" altLang="zh-CN" sz="1400" dirty="0">
                    <a:latin typeface="华文新魏" panose="02010800040101010101" pitchFamily="2" charset="-122"/>
                    <a:ea typeface="华文新魏" panose="02010800040101010101" pitchFamily="2" charset="-122"/>
                  </a:rPr>
                  <a:t>74HC/HCT74</a:t>
                </a:r>
                <a:r>
                  <a:rPr lang="zh-CN" altLang="en-US" sz="1400" dirty="0">
                    <a:latin typeface="华文新魏" panose="02010800040101010101" pitchFamily="2" charset="-122"/>
                    <a:ea typeface="华文新魏" panose="02010800040101010101" pitchFamily="2" charset="-122"/>
                  </a:rPr>
                  <a:t>芯片中</a:t>
                </a:r>
                <a14:m>
                  <m:oMath xmlns:m="http://schemas.openxmlformats.org/officeDocument/2006/math">
                    <m:sSub>
                      <m:sSubPr>
                        <m:ctrlPr>
                          <a:rPr lang="en-US" altLang="zh-CN" sz="1400" i="1">
                            <a:latin typeface="Cambria Math" panose="02040503050406030204" pitchFamily="18" charset="0"/>
                            <a:ea typeface="华文新魏" panose="02010800040101010101" pitchFamily="2" charset="-122"/>
                          </a:rPr>
                        </m:ctrlPr>
                      </m:sSubPr>
                      <m:e>
                        <m:r>
                          <m:rPr>
                            <m:sty m:val="p"/>
                          </m:rPr>
                          <a:rPr lang="en-US" altLang="zh-CN" sz="1400" i="1" smtClean="0">
                            <a:latin typeface="Cambria Math" panose="02040503050406030204" pitchFamily="18" charset="0"/>
                            <a:ea typeface="华文新魏" panose="02010800040101010101" pitchFamily="2" charset="-122"/>
                          </a:rPr>
                          <m:t>R</m:t>
                        </m:r>
                      </m:e>
                      <m:sub>
                        <m:r>
                          <m:rPr>
                            <m:sty m:val="p"/>
                          </m:rPr>
                          <a:rPr lang="en-US" altLang="zh-CN" sz="1400" i="1" smtClean="0">
                            <a:latin typeface="Cambria Math" panose="02040503050406030204" pitchFamily="18" charset="0"/>
                            <a:ea typeface="华文新魏" panose="02010800040101010101" pitchFamily="2" charset="-122"/>
                          </a:rPr>
                          <m:t>D</m:t>
                        </m:r>
                      </m:sub>
                    </m:sSub>
                  </m:oMath>
                </a14:m>
                <a:r>
                  <a:rPr lang="zh-CN" altLang="en-US" sz="1400" dirty="0">
                    <a:latin typeface="华文新魏" panose="02010800040101010101" pitchFamily="2" charset="-122"/>
                    <a:ea typeface="华文新魏" panose="02010800040101010101" pitchFamily="2" charset="-122"/>
                  </a:rPr>
                  <a:t>与</a:t>
                </a:r>
                <a14:m>
                  <m:oMath xmlns:m="http://schemas.openxmlformats.org/officeDocument/2006/math">
                    <m:sSub>
                      <m:sSubPr>
                        <m:ctrlPr>
                          <a:rPr lang="en-US" altLang="zh-CN" sz="1400" i="1" smtClean="0">
                            <a:latin typeface="Cambria Math" panose="02040503050406030204" pitchFamily="18" charset="0"/>
                            <a:ea typeface="华文新魏" panose="02010800040101010101" pitchFamily="2" charset="-122"/>
                          </a:rPr>
                        </m:ctrlPr>
                      </m:sSubPr>
                      <m:e>
                        <m:r>
                          <m:rPr>
                            <m:sty m:val="p"/>
                          </m:rPr>
                          <a:rPr lang="en-US" altLang="zh-CN" sz="1400" i="1">
                            <a:latin typeface="Cambria Math" panose="02040503050406030204" pitchFamily="18" charset="0"/>
                            <a:ea typeface="华文新魏" panose="02010800040101010101" pitchFamily="2" charset="-122"/>
                          </a:rPr>
                          <m:t>S</m:t>
                        </m:r>
                      </m:e>
                      <m:sub>
                        <m:r>
                          <m:rPr>
                            <m:sty m:val="p"/>
                          </m:rPr>
                          <a:rPr lang="en-US" altLang="zh-CN" sz="1400" i="1" smtClean="0">
                            <a:latin typeface="Cambria Math" panose="02040503050406030204" pitchFamily="18" charset="0"/>
                            <a:ea typeface="华文新魏" panose="02010800040101010101" pitchFamily="2" charset="-122"/>
                          </a:rPr>
                          <m:t>D</m:t>
                        </m:r>
                      </m:sub>
                    </m:sSub>
                  </m:oMath>
                </a14:m>
                <a:r>
                  <a:rPr lang="zh-CN" altLang="en-US" sz="1400" dirty="0">
                    <a:latin typeface="华文新魏" panose="02010800040101010101" pitchFamily="2" charset="-122"/>
                    <a:ea typeface="华文新魏" panose="02010800040101010101" pitchFamily="2" charset="-122"/>
                  </a:rPr>
                  <a:t>的作用（置</a:t>
                </a:r>
                <a:r>
                  <a:rPr lang="en-US" altLang="zh-CN" sz="1400" dirty="0">
                    <a:latin typeface="华文新魏" panose="02010800040101010101" pitchFamily="2" charset="-122"/>
                    <a:ea typeface="华文新魏" panose="02010800040101010101" pitchFamily="2" charset="-122"/>
                  </a:rPr>
                  <a:t>0/</a:t>
                </a:r>
                <a:r>
                  <a:rPr lang="zh-CN" altLang="en-US" sz="1400" dirty="0">
                    <a:latin typeface="华文新魏" panose="02010800040101010101" pitchFamily="2" charset="-122"/>
                    <a:ea typeface="华文新魏" panose="02010800040101010101" pitchFamily="2" charset="-122"/>
                  </a:rPr>
                  <a:t>置</a:t>
                </a:r>
                <a:r>
                  <a:rPr lang="en-US" altLang="zh-CN" sz="1400" dirty="0">
                    <a:latin typeface="华文新魏" panose="02010800040101010101" pitchFamily="2" charset="-122"/>
                    <a:ea typeface="华文新魏" panose="02010800040101010101" pitchFamily="2" charset="-122"/>
                  </a:rPr>
                  <a:t>1</a:t>
                </a:r>
                <a:r>
                  <a:rPr lang="zh-CN" altLang="en-US" sz="1400" dirty="0">
                    <a:latin typeface="华文新魏" panose="02010800040101010101" pitchFamily="2" charset="-122"/>
                    <a:ea typeface="华文新魏" panose="02010800040101010101" pitchFamily="2" charset="-122"/>
                  </a:rPr>
                  <a:t>）</a:t>
                </a:r>
                <a:endParaRPr lang="en-US" altLang="zh-CN" sz="1400" dirty="0">
                  <a:latin typeface="华文新魏" panose="02010800040101010101" pitchFamily="2" charset="-122"/>
                  <a:ea typeface="华文新魏" panose="02010800040101010101" pitchFamily="2" charset="-122"/>
                </a:endParaRPr>
              </a:p>
              <a:p>
                <a:pPr>
                  <a:lnSpc>
                    <a:spcPct val="150000"/>
                  </a:lnSpc>
                </a:pPr>
                <a:r>
                  <a:rPr lang="en-US" altLang="zh-CN" sz="1400" dirty="0">
                    <a:latin typeface="华文新魏" panose="02010800040101010101" pitchFamily="2" charset="-122"/>
                    <a:ea typeface="华文新魏" panose="02010800040101010101" pitchFamily="2" charset="-122"/>
                  </a:rPr>
                  <a:t>        </a:t>
                </a:r>
                <a:r>
                  <a:rPr lang="zh-CN" altLang="en-US" sz="1400" dirty="0">
                    <a:latin typeface="华文新魏" panose="02010800040101010101" pitchFamily="2" charset="-122"/>
                    <a:ea typeface="华文新魏" panose="02010800040101010101" pitchFamily="2" charset="-122"/>
                  </a:rPr>
                  <a:t>将符号直接替换成</a:t>
                </a:r>
                <a:r>
                  <a:rPr lang="en-US" altLang="zh-CN" sz="1400" dirty="0">
                    <a:latin typeface="华文新魏" panose="02010800040101010101" pitchFamily="2" charset="-122"/>
                    <a:ea typeface="华文新魏" panose="02010800040101010101" pitchFamily="2" charset="-122"/>
                  </a:rPr>
                  <a:t>0/1</a:t>
                </a:r>
                <a:r>
                  <a:rPr lang="zh-CN" altLang="en-US" sz="1400" dirty="0">
                    <a:latin typeface="华文新魏" panose="02010800040101010101" pitchFamily="2" charset="-122"/>
                    <a:ea typeface="华文新魏" panose="02010800040101010101" pitchFamily="2" charset="-122"/>
                  </a:rPr>
                  <a:t>的输入，需要会辨认</a:t>
                </a:r>
                <a:endParaRPr lang="en-US" altLang="zh-CN" sz="1400" dirty="0">
                  <a:latin typeface="华文新魏" panose="02010800040101010101" pitchFamily="2" charset="-122"/>
                  <a:ea typeface="华文新魏" panose="02010800040101010101" pitchFamily="2" charset="-122"/>
                </a:endParaRPr>
              </a:p>
              <a:p>
                <a:pPr marL="342900" indent="-342900">
                  <a:lnSpc>
                    <a:spcPct val="150000"/>
                  </a:lnSpc>
                  <a:buAutoNum type="arabicPeriod" startAt="2"/>
                </a:pPr>
                <a:r>
                  <a:rPr lang="zh-CN" altLang="en-US" sz="1400" dirty="0">
                    <a:latin typeface="华文新魏" panose="02010800040101010101" pitchFamily="2" charset="-122"/>
                    <a:ea typeface="华文新魏" panose="02010800040101010101" pitchFamily="2" charset="-122"/>
                  </a:rPr>
                  <a:t>记住</a:t>
                </a:r>
                <a:r>
                  <a:rPr lang="zh-CN" altLang="en-US" sz="1400" dirty="0">
                    <a:solidFill>
                      <a:srgbClr val="FF0000"/>
                    </a:solidFill>
                    <a:latin typeface="华文新魏" panose="02010800040101010101" pitchFamily="2" charset="-122"/>
                    <a:ea typeface="华文新魏" panose="02010800040101010101" pitchFamily="2" charset="-122"/>
                  </a:rPr>
                  <a:t>四种常用触发器的逻辑符号</a:t>
                </a:r>
                <a:r>
                  <a:rPr lang="zh-CN" altLang="en-US" sz="1400" dirty="0">
                    <a:latin typeface="华文新魏" panose="02010800040101010101" pitchFamily="2" charset="-122"/>
                    <a:ea typeface="华文新魏" panose="02010800040101010101" pitchFamily="2" charset="-122"/>
                  </a:rPr>
                  <a:t>（有一个小三角形        ）</a:t>
                </a:r>
                <a:endParaRPr lang="en-US" altLang="zh-CN" sz="1400" dirty="0">
                  <a:latin typeface="华文新魏" panose="02010800040101010101" pitchFamily="2" charset="-122"/>
                  <a:ea typeface="华文新魏" panose="02010800040101010101" pitchFamily="2" charset="-122"/>
                </a:endParaRPr>
              </a:p>
              <a:p>
                <a:pPr marL="342900" indent="-342900">
                  <a:lnSpc>
                    <a:spcPct val="150000"/>
                  </a:lnSpc>
                  <a:buAutoNum type="arabicPeriod" startAt="2"/>
                </a:pPr>
                <a:r>
                  <a:rPr lang="zh-CN" altLang="en-US" sz="1400" dirty="0">
                    <a:latin typeface="华文新魏" panose="02010800040101010101" pitchFamily="2" charset="-122"/>
                    <a:ea typeface="华文新魏" panose="02010800040101010101" pitchFamily="2" charset="-122"/>
                  </a:rPr>
                  <a:t>其他电路结构的触发器知道名字即可（例如：维持阻塞触发器）</a:t>
                </a:r>
                <a:endParaRPr lang="en-US" altLang="zh-CN" sz="1400" dirty="0">
                  <a:latin typeface="华文新魏" panose="02010800040101010101" pitchFamily="2" charset="-122"/>
                  <a:ea typeface="华文新魏" panose="02010800040101010101" pitchFamily="2" charset="-122"/>
                </a:endParaRPr>
              </a:p>
              <a:p>
                <a:pPr marL="342900" indent="-342900">
                  <a:lnSpc>
                    <a:spcPct val="150000"/>
                  </a:lnSpc>
                  <a:buAutoNum type="arabicPeriod" startAt="2"/>
                </a:pPr>
                <a:r>
                  <a:rPr lang="zh-CN" altLang="en-US" sz="1400" dirty="0">
                    <a:solidFill>
                      <a:srgbClr val="FF0000"/>
                    </a:solidFill>
                    <a:latin typeface="华文新魏" panose="02010800040101010101" pitchFamily="2" charset="-122"/>
                    <a:ea typeface="华文新魏" panose="02010800040101010101" pitchFamily="2" charset="-122"/>
                  </a:rPr>
                  <a:t>状态图</a:t>
                </a:r>
                <a:r>
                  <a:rPr lang="en-US" altLang="zh-CN"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特性表</a:t>
                </a:r>
                <a:r>
                  <a:rPr lang="en-US" altLang="zh-CN"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特性方程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整个过程需要练习并掌握</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marL="342900" indent="-342900">
                  <a:lnSpc>
                    <a:spcPct val="150000"/>
                  </a:lnSpc>
                  <a:buAutoNum type="arabicPeriod" startAt="2"/>
                </a:pP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触发器输出</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波形的绘制</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（判断时钟信号</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CP</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上</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下边沿有效，根据作用来绘制波形）</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marL="342900" indent="-342900">
                  <a:lnSpc>
                    <a:spcPct val="150000"/>
                  </a:lnSpc>
                  <a:buAutoNum type="arabicPeriod" startAt="2"/>
                </a:pPr>
                <a:r>
                  <a:rPr lang="zh-CN" altLang="en-US" sz="1400" dirty="0">
                    <a:latin typeface="华文新魏" panose="02010800040101010101" pitchFamily="2" charset="-122"/>
                    <a:ea typeface="华文新魏" panose="02010800040101010101" pitchFamily="2" charset="-122"/>
                  </a:rPr>
                  <a:t>触发器间的替换（</a:t>
                </a:r>
                <a:r>
                  <a:rPr lang="zh-CN" altLang="en-US" sz="1400" dirty="0">
                    <a:solidFill>
                      <a:srgbClr val="FF0000"/>
                    </a:solidFill>
                    <a:latin typeface="华文新魏" panose="02010800040101010101" pitchFamily="2" charset="-122"/>
                    <a:ea typeface="华文新魏" panose="02010800040101010101" pitchFamily="2" charset="-122"/>
                  </a:rPr>
                  <a:t>填空</a:t>
                </a:r>
                <a:r>
                  <a:rPr lang="zh-CN" altLang="en-US" sz="1400" dirty="0">
                    <a:latin typeface="华文新魏" panose="02010800040101010101" pitchFamily="2" charset="-122"/>
                    <a:ea typeface="华文新魏" panose="02010800040101010101" pitchFamily="2" charset="-122"/>
                  </a:rPr>
                  <a:t>）</a:t>
                </a:r>
                <a:endParaRPr lang="en-US" altLang="zh-CN" sz="1400" dirty="0">
                  <a:latin typeface="华文新魏" panose="02010800040101010101" pitchFamily="2" charset="-122"/>
                  <a:ea typeface="华文新魏" panose="02010800040101010101" pitchFamily="2" charset="-122"/>
                </a:endParaRPr>
              </a:p>
              <a:p>
                <a:pPr marL="342900" indent="-342900">
                  <a:lnSpc>
                    <a:spcPct val="150000"/>
                  </a:lnSpc>
                  <a:buAutoNum type="arabicPeriod" startAt="2"/>
                </a:pPr>
                <a:r>
                  <a:rPr lang="zh-CN" altLang="en-US" sz="1400" dirty="0">
                    <a:latin typeface="华文新魏" panose="02010800040101010101" pitchFamily="2" charset="-122"/>
                    <a:ea typeface="华文新魏" panose="02010800040101010101" pitchFamily="2" charset="-122"/>
                  </a:rPr>
                  <a:t>各种触发器的</a:t>
                </a:r>
                <a:r>
                  <a:rPr lang="zh-CN" altLang="en-US" sz="1400" dirty="0">
                    <a:solidFill>
                      <a:srgbClr val="FF0000"/>
                    </a:solidFill>
                    <a:latin typeface="华文新魏" panose="02010800040101010101" pitchFamily="2" charset="-122"/>
                    <a:ea typeface="华文新魏" panose="02010800040101010101" pitchFamily="2" charset="-122"/>
                  </a:rPr>
                  <a:t>功能和作用</a:t>
                </a:r>
                <a:r>
                  <a:rPr lang="zh-CN" altLang="en-US" sz="1400" dirty="0">
                    <a:latin typeface="华文新魏" panose="02010800040101010101" pitchFamily="2" charset="-122"/>
                    <a:ea typeface="华文新魏" panose="02010800040101010101" pitchFamily="2" charset="-122"/>
                  </a:rPr>
                  <a:t>（不考内部结构）</a:t>
                </a:r>
                <a:r>
                  <a:rPr lang="en-US" altLang="zh-CN" sz="1400" dirty="0">
                    <a:latin typeface="华文新魏" panose="02010800040101010101" pitchFamily="2" charset="-122"/>
                    <a:ea typeface="华文新魏" panose="02010800040101010101" pitchFamily="2" charset="-122"/>
                  </a:rPr>
                  <a:t>D</a:t>
                </a:r>
                <a:r>
                  <a:rPr lang="zh-CN" altLang="en-US" sz="1400" dirty="0">
                    <a:latin typeface="华文新魏" panose="02010800040101010101" pitchFamily="2" charset="-122"/>
                    <a:ea typeface="华文新魏" panose="02010800040101010101" pitchFamily="2" charset="-122"/>
                  </a:rPr>
                  <a:t>、</a:t>
                </a:r>
                <a:r>
                  <a:rPr lang="en-US" altLang="zh-CN" sz="1400" dirty="0">
                    <a:latin typeface="华文新魏" panose="02010800040101010101" pitchFamily="2" charset="-122"/>
                    <a:ea typeface="华文新魏" panose="02010800040101010101" pitchFamily="2" charset="-122"/>
                  </a:rPr>
                  <a:t>JK</a:t>
                </a:r>
                <a:r>
                  <a:rPr lang="zh-CN" altLang="en-US" sz="1400" dirty="0">
                    <a:latin typeface="华文新魏" panose="02010800040101010101" pitchFamily="2" charset="-122"/>
                    <a:ea typeface="华文新魏" panose="02010800040101010101" pitchFamily="2" charset="-122"/>
                  </a:rPr>
                  <a:t>、</a:t>
                </a:r>
                <a:r>
                  <a:rPr lang="en-US" altLang="zh-CN" sz="1400" dirty="0">
                    <a:latin typeface="华文新魏" panose="02010800040101010101" pitchFamily="2" charset="-122"/>
                    <a:ea typeface="华文新魏" panose="02010800040101010101" pitchFamily="2" charset="-122"/>
                  </a:rPr>
                  <a:t>T</a:t>
                </a:r>
                <a:r>
                  <a:rPr lang="zh-CN" altLang="en-US" sz="1400" dirty="0">
                    <a:latin typeface="华文新魏" panose="02010800040101010101" pitchFamily="2" charset="-122"/>
                    <a:ea typeface="华文新魏" panose="02010800040101010101" pitchFamily="2" charset="-122"/>
                  </a:rPr>
                  <a:t>、</a:t>
                </a:r>
                <a:r>
                  <a:rPr lang="en-US" altLang="zh-CN" sz="1400" dirty="0">
                    <a:latin typeface="华文新魏" panose="02010800040101010101" pitchFamily="2" charset="-122"/>
                    <a:ea typeface="华文新魏" panose="02010800040101010101" pitchFamily="2" charset="-122"/>
                  </a:rPr>
                  <a:t>RS </a:t>
                </a:r>
              </a:p>
              <a:p>
                <a:pPr>
                  <a:lnSpc>
                    <a:spcPct val="150000"/>
                  </a:lnSpc>
                </a:pPr>
                <a:r>
                  <a:rPr lang="en-US" altLang="zh-CN" sz="1400" dirty="0">
                    <a:latin typeface="华文新魏" panose="02010800040101010101" pitchFamily="2" charset="-122"/>
                    <a:ea typeface="华文新魏" panose="02010800040101010101" pitchFamily="2" charset="-122"/>
                  </a:rPr>
                  <a:t>        </a:t>
                </a:r>
                <a:r>
                  <a:rPr lang="zh-CN" altLang="en-US" sz="1400" dirty="0">
                    <a:latin typeface="华文新魏" panose="02010800040101010101" pitchFamily="2" charset="-122"/>
                    <a:ea typeface="华文新魏" panose="02010800040101010101" pitchFamily="2" charset="-122"/>
                  </a:rPr>
                  <a:t>逻辑符号、</a:t>
                </a:r>
                <a:r>
                  <a:rPr lang="zh-CN" altLang="en-US" sz="1400" dirty="0">
                    <a:solidFill>
                      <a:srgbClr val="FF0000"/>
                    </a:solidFill>
                    <a:latin typeface="华文新魏" panose="02010800040101010101" pitchFamily="2" charset="-122"/>
                    <a:ea typeface="华文新魏" panose="02010800040101010101" pitchFamily="2" charset="-122"/>
                  </a:rPr>
                  <a:t>特性方程</a:t>
                </a:r>
                <a:r>
                  <a:rPr lang="zh-CN" altLang="en-US" sz="1400" dirty="0">
                    <a:latin typeface="华文新魏" panose="02010800040101010101" pitchFamily="2" charset="-122"/>
                    <a:ea typeface="华文新魏" panose="02010800040101010101" pitchFamily="2" charset="-122"/>
                  </a:rPr>
                  <a:t>，能推出特性表和状态图</a:t>
                </a:r>
                <a:endParaRPr lang="en-US" altLang="zh-CN" sz="1400" dirty="0">
                  <a:latin typeface="华文新魏" panose="02010800040101010101" pitchFamily="2" charset="-122"/>
                  <a:ea typeface="华文新魏" panose="02010800040101010101" pitchFamily="2" charset="-122"/>
                </a:endParaRPr>
              </a:p>
              <a:p>
                <a:pPr>
                  <a:lnSpc>
                    <a:spcPct val="150000"/>
                  </a:lnSpc>
                </a:pPr>
                <a:r>
                  <a:rPr lang="en-US" altLang="zh-CN" sz="1400" dirty="0">
                    <a:latin typeface="华文新魏" panose="02010800040101010101" pitchFamily="2" charset="-122"/>
                    <a:ea typeface="华文新魏" panose="02010800040101010101" pitchFamily="2" charset="-122"/>
                  </a:rPr>
                  <a:t>8.     Verilog</a:t>
                </a:r>
                <a:r>
                  <a:rPr lang="zh-CN" altLang="en-US" sz="1400" dirty="0">
                    <a:latin typeface="华文新魏" panose="02010800040101010101" pitchFamily="2" charset="-122"/>
                    <a:ea typeface="华文新魏" panose="02010800040101010101" pitchFamily="2" charset="-122"/>
                  </a:rPr>
                  <a:t>语言中各运算符和表达式</a:t>
                </a:r>
                <a:endParaRPr lang="en-US" altLang="zh-CN" sz="1400" dirty="0">
                  <a:latin typeface="华文新魏" panose="02010800040101010101" pitchFamily="2" charset="-122"/>
                  <a:ea typeface="华文新魏" panose="02010800040101010101" pitchFamily="2" charset="-122"/>
                </a:endParaRPr>
              </a:p>
            </p:txBody>
          </p:sp>
        </mc:Choice>
        <mc:Fallback xmlns="">
          <p:sp>
            <p:nvSpPr>
              <p:cNvPr id="14" name="矩形 23">
                <a:extLst>
                  <a:ext uri="{FF2B5EF4-FFF2-40B4-BE49-F238E27FC236}">
                    <a16:creationId xmlns:a16="http://schemas.microsoft.com/office/drawing/2014/main" id="{ABF40E53-CEB3-410B-B77D-764EE638373F}"/>
                  </a:ext>
                </a:extLst>
              </p:cNvPr>
              <p:cNvSpPr>
                <a:spLocks noRot="1" noChangeAspect="1" noMove="1" noResize="1" noEditPoints="1" noAdjustHandles="1" noChangeArrowheads="1" noChangeShapeType="1" noTextEdit="1"/>
              </p:cNvSpPr>
              <p:nvPr/>
            </p:nvSpPr>
            <p:spPr bwMode="auto">
              <a:xfrm>
                <a:off x="4070572" y="1722947"/>
                <a:ext cx="7066465" cy="3293209"/>
              </a:xfrm>
              <a:prstGeom prst="rect">
                <a:avLst/>
              </a:prstGeom>
              <a:blipFill>
                <a:blip r:embed="rId3"/>
                <a:stretch>
                  <a:fillRect l="-259" b="-926"/>
                </a:stretch>
              </a:blipFill>
              <a:ln>
                <a:noFill/>
              </a:ln>
            </p:spPr>
            <p:txBody>
              <a:bodyPr/>
              <a:lstStyle/>
              <a:p>
                <a:r>
                  <a:rPr lang="zh-CN" altLang="en-US">
                    <a:noFill/>
                  </a:rPr>
                  <a:t> </a:t>
                </a:r>
              </a:p>
            </p:txBody>
          </p:sp>
        </mc:Fallback>
      </mc:AlternateContent>
      <p:cxnSp>
        <p:nvCxnSpPr>
          <p:cNvPr id="3" name="直接连接符 2">
            <a:extLst>
              <a:ext uri="{FF2B5EF4-FFF2-40B4-BE49-F238E27FC236}">
                <a16:creationId xmlns:a16="http://schemas.microsoft.com/office/drawing/2014/main" id="{FC38A1F4-4D39-4859-99BC-574A48D16CD0}"/>
              </a:ext>
            </a:extLst>
          </p:cNvPr>
          <p:cNvCxnSpPr/>
          <p:nvPr/>
        </p:nvCxnSpPr>
        <p:spPr>
          <a:xfrm>
            <a:off x="6096000" y="1828798"/>
            <a:ext cx="209107" cy="0"/>
          </a:xfrm>
          <a:prstGeom prst="line">
            <a:avLst/>
          </a:prstGeom>
        </p:spPr>
        <p:style>
          <a:lnRef idx="1">
            <a:schemeClr val="dk1"/>
          </a:lnRef>
          <a:fillRef idx="0">
            <a:schemeClr val="dk1"/>
          </a:fillRef>
          <a:effectRef idx="0">
            <a:schemeClr val="dk1"/>
          </a:effectRef>
          <a:fontRef idx="minor">
            <a:schemeClr val="tx1"/>
          </a:fontRef>
        </p:style>
      </p:cxnSp>
      <p:cxnSp>
        <p:nvCxnSpPr>
          <p:cNvPr id="8" name="直接连接符 7">
            <a:extLst>
              <a:ext uri="{FF2B5EF4-FFF2-40B4-BE49-F238E27FC236}">
                <a16:creationId xmlns:a16="http://schemas.microsoft.com/office/drawing/2014/main" id="{B9EABE2E-08D5-48C8-B3BD-320CD47E3425}"/>
              </a:ext>
            </a:extLst>
          </p:cNvPr>
          <p:cNvCxnSpPr/>
          <p:nvPr/>
        </p:nvCxnSpPr>
        <p:spPr>
          <a:xfrm>
            <a:off x="6503588" y="1832344"/>
            <a:ext cx="209107" cy="0"/>
          </a:xfrm>
          <a:prstGeom prst="line">
            <a:avLst/>
          </a:prstGeom>
        </p:spPr>
        <p:style>
          <a:lnRef idx="1">
            <a:schemeClr val="dk1"/>
          </a:lnRef>
          <a:fillRef idx="0">
            <a:schemeClr val="dk1"/>
          </a:fillRef>
          <a:effectRef idx="0">
            <a:schemeClr val="dk1"/>
          </a:effectRef>
          <a:fontRef idx="minor">
            <a:schemeClr val="tx1"/>
          </a:fontRef>
        </p:style>
      </p:cxnSp>
      <p:sp>
        <p:nvSpPr>
          <p:cNvPr id="4" name="等腰三角形 3">
            <a:extLst>
              <a:ext uri="{FF2B5EF4-FFF2-40B4-BE49-F238E27FC236}">
                <a16:creationId xmlns:a16="http://schemas.microsoft.com/office/drawing/2014/main" id="{95B5EDFB-567B-400B-8805-C66615248C92}"/>
              </a:ext>
            </a:extLst>
          </p:cNvPr>
          <p:cNvSpPr/>
          <p:nvPr/>
        </p:nvSpPr>
        <p:spPr>
          <a:xfrm rot="5400000">
            <a:off x="8495418" y="2515080"/>
            <a:ext cx="212651" cy="138224"/>
          </a:xfrm>
          <a:prstGeom prst="triangle">
            <a:avLst/>
          </a:prstGeom>
          <a:solidFill>
            <a:srgbClr val="C6EE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608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anim calcmode="lin" valueType="num">
                                      <p:cBhvr>
                                        <p:cTn id="26" dur="500" fill="hold"/>
                                        <p:tgtEl>
                                          <p:spTgt spid="14"/>
                                        </p:tgtEl>
                                        <p:attrNameLst>
                                          <p:attrName>ppt_x</p:attrName>
                                        </p:attrNameLst>
                                      </p:cBhvr>
                                      <p:tavLst>
                                        <p:tav tm="0">
                                          <p:val>
                                            <p:strVal val="#ppt_x"/>
                                          </p:val>
                                        </p:tav>
                                        <p:tav tm="100000">
                                          <p:val>
                                            <p:strVal val="#ppt_x"/>
                                          </p:val>
                                        </p:tav>
                                      </p:tavLst>
                                    </p:anim>
                                    <p:anim calcmode="lin" valueType="num">
                                      <p:cBhvr>
                                        <p:cTn id="2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52513" r="61162" b="29026"/>
          <a:stretch/>
        </p:blipFill>
        <p:spPr>
          <a:xfrm>
            <a:off x="817711" y="2045508"/>
            <a:ext cx="2035974" cy="1290406"/>
          </a:xfrm>
          <a:prstGeom prst="rect">
            <a:avLst/>
          </a:prstGeom>
        </p:spPr>
      </p:pic>
      <p:sp>
        <p:nvSpPr>
          <p:cNvPr id="9" name="文本框 8"/>
          <p:cNvSpPr txBox="1"/>
          <p:nvPr/>
        </p:nvSpPr>
        <p:spPr>
          <a:xfrm>
            <a:off x="1218591" y="2210240"/>
            <a:ext cx="1266092" cy="830997"/>
          </a:xfrm>
          <a:prstGeom prst="rect">
            <a:avLst/>
          </a:prstGeom>
          <a:noFill/>
        </p:spPr>
        <p:txBody>
          <a:bodyPr wrap="square" rtlCol="0">
            <a:spAutoFit/>
          </a:bodyPr>
          <a:lstStyle/>
          <a:p>
            <a:pPr algn="ctr"/>
            <a:r>
              <a:rPr lang="en-US" altLang="zh-CN" sz="4800" b="1" dirty="0">
                <a:latin typeface="华文新魏" panose="02010800040101010101" pitchFamily="2" charset="-122"/>
                <a:ea typeface="华文新魏" panose="02010800040101010101" pitchFamily="2" charset="-122"/>
              </a:rPr>
              <a:t>0 3</a:t>
            </a:r>
            <a:endParaRPr lang="zh-CN" altLang="en-US" sz="4800" b="1" dirty="0">
              <a:latin typeface="华文新魏" panose="02010800040101010101" pitchFamily="2" charset="-122"/>
              <a:ea typeface="华文新魏" panose="02010800040101010101" pitchFamily="2" charset="-122"/>
            </a:endParaRPr>
          </a:p>
        </p:txBody>
      </p:sp>
      <p:sp>
        <p:nvSpPr>
          <p:cNvPr id="10" name="矩形 9"/>
          <p:cNvSpPr>
            <a:spLocks noChangeArrowheads="1"/>
          </p:cNvSpPr>
          <p:nvPr/>
        </p:nvSpPr>
        <p:spPr bwMode="auto">
          <a:xfrm>
            <a:off x="293592" y="3484873"/>
            <a:ext cx="3084211" cy="971676"/>
          </a:xfrm>
          <a:prstGeom prst="rect">
            <a:avLst/>
          </a:prstGeom>
          <a:noFill/>
          <a:ln>
            <a:noFill/>
          </a:ln>
        </p:spPr>
        <p:txBody>
          <a:bodyPr wrap="square">
            <a:spAutoFit/>
          </a:bodyPr>
          <a:lstStyle/>
          <a:p>
            <a:pPr algn="ctr">
              <a:lnSpc>
                <a:spcPct val="150000"/>
              </a:lnSpc>
            </a:pPr>
            <a:r>
              <a:rPr lang="zh-CN" altLang="en-US" sz="2000" dirty="0">
                <a:latin typeface="华文新魏" panose="02010800040101010101" pitchFamily="2" charset="-122"/>
                <a:ea typeface="华文新魏" panose="02010800040101010101" pitchFamily="2" charset="-122"/>
              </a:rPr>
              <a:t>第</a:t>
            </a:r>
            <a:r>
              <a:rPr lang="en-US" altLang="zh-CN" sz="2000" dirty="0">
                <a:latin typeface="华文新魏" panose="02010800040101010101" pitchFamily="2" charset="-122"/>
                <a:ea typeface="华文新魏" panose="02010800040101010101" pitchFamily="2" charset="-122"/>
              </a:rPr>
              <a:t>7—10</a:t>
            </a:r>
            <a:r>
              <a:rPr lang="zh-CN" altLang="en-US" sz="2000" dirty="0">
                <a:latin typeface="华文新魏" panose="02010800040101010101" pitchFamily="2" charset="-122"/>
                <a:ea typeface="华文新魏" panose="02010800040101010101" pitchFamily="2" charset="-122"/>
              </a:rPr>
              <a:t>章</a:t>
            </a:r>
            <a:endParaRPr lang="en-US" altLang="zh-CN" sz="2000" dirty="0">
              <a:latin typeface="华文新魏" panose="02010800040101010101" pitchFamily="2" charset="-122"/>
              <a:ea typeface="华文新魏" panose="02010800040101010101" pitchFamily="2" charset="-122"/>
            </a:endParaRPr>
          </a:p>
          <a:p>
            <a:pPr algn="ctr">
              <a:lnSpc>
                <a:spcPct val="150000"/>
              </a:lnSpc>
            </a:pPr>
            <a:r>
              <a:rPr lang="zh-CN" altLang="en-US" sz="2000" dirty="0">
                <a:solidFill>
                  <a:srgbClr val="FF0000"/>
                </a:solidFill>
                <a:latin typeface="华文新魏" panose="02010800040101010101" pitchFamily="2" charset="-122"/>
                <a:ea typeface="华文新魏" panose="02010800040101010101" pitchFamily="2" charset="-122"/>
              </a:rPr>
              <a:t>在大题中的小问里考察</a:t>
            </a:r>
            <a:endParaRPr lang="en-US" altLang="zh-CN" sz="2000" dirty="0">
              <a:solidFill>
                <a:srgbClr val="FF0000"/>
              </a:solidFill>
              <a:latin typeface="华文新魏" panose="02010800040101010101" pitchFamily="2" charset="-122"/>
              <a:ea typeface="华文新魏" panose="02010800040101010101" pitchFamily="2" charset="-122"/>
            </a:endParaRPr>
          </a:p>
        </p:txBody>
      </p:sp>
      <mc:AlternateContent xmlns:mc="http://schemas.openxmlformats.org/markup-compatibility/2006" xmlns:a14="http://schemas.microsoft.com/office/drawing/2010/main">
        <mc:Choice Requires="a14">
          <p:sp>
            <p:nvSpPr>
              <p:cNvPr id="17" name="矩形 23">
                <a:extLst>
                  <a:ext uri="{FF2B5EF4-FFF2-40B4-BE49-F238E27FC236}">
                    <a16:creationId xmlns:a16="http://schemas.microsoft.com/office/drawing/2014/main" id="{639CA9AE-03F9-40E1-8460-263FDAE7E161}"/>
                  </a:ext>
                </a:extLst>
              </p:cNvPr>
              <p:cNvSpPr>
                <a:spLocks noChangeArrowheads="1"/>
              </p:cNvSpPr>
              <p:nvPr/>
            </p:nvSpPr>
            <p:spPr bwMode="auto">
              <a:xfrm>
                <a:off x="3377803" y="974482"/>
                <a:ext cx="7720935" cy="4909036"/>
              </a:xfrm>
              <a:prstGeom prst="rect">
                <a:avLst/>
              </a:prstGeom>
              <a:noFill/>
              <a:ln>
                <a:noFill/>
              </a:ln>
            </p:spPr>
            <p:txBody>
              <a:bodyPr wrap="square">
                <a:spAutoFit/>
              </a:bodyPr>
              <a:lstStyle/>
              <a:p>
                <a:pPr marL="342900" indent="-342900" eaLnBrk="1" hangingPunct="1">
                  <a:lnSpc>
                    <a:spcPct val="150000"/>
                  </a:lnSpc>
                  <a:buAutoNum type="arabicPeriod"/>
                </a:pPr>
                <a:r>
                  <a:rPr lang="zh-CN" altLang="en-US" sz="1400" dirty="0">
                    <a:latin typeface="华文新魏" panose="02010800040101010101" pitchFamily="2" charset="-122"/>
                    <a:ea typeface="华文新魏" panose="02010800040101010101" pitchFamily="2" charset="-122"/>
                  </a:rPr>
                  <a:t>半导体存储器（存放大量的二值信息）</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大规模集成电路      理解工作过程</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marL="342900" indent="-342900" eaLnBrk="1" hangingPunct="1">
                  <a:lnSpc>
                    <a:spcPct val="150000"/>
                  </a:lnSpc>
                  <a:buAutoNum type="arabicPeriod"/>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RAM</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（读写存储器）</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/ROM</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（只读存储器）的</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名称和特点 </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marL="342900" indent="-342900">
                  <a:lnSpc>
                    <a:spcPct val="150000"/>
                  </a:lnSpc>
                  <a:buAutoNum type="arabicPeriod"/>
                </a:pP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字、字数</a:t>
                </a:r>
                <a14:m>
                  <m:oMath xmlns:m="http://schemas.openxmlformats.org/officeDocument/2006/math">
                    <m:sSup>
                      <m:sSupPr>
                        <m:ctrlPr>
                          <a:rPr lang="en-US" altLang="zh-CN" sz="1400" i="1">
                            <a:solidFill>
                              <a:srgbClr val="FF0000"/>
                            </a:solidFill>
                            <a:latin typeface="Cambria Math" panose="02040503050406030204" pitchFamily="18" charset="0"/>
                            <a:ea typeface="华文新魏" panose="02010800040101010101" pitchFamily="2" charset="-122"/>
                            <a:sym typeface="Symbol" panose="05050102010706020507" pitchFamily="18" charset="2"/>
                          </a:rPr>
                        </m:ctrlPr>
                      </m:sSupPr>
                      <m:e>
                        <m:r>
                          <a:rPr lang="en-US" altLang="zh-CN" sz="1400" i="1">
                            <a:solidFill>
                              <a:srgbClr val="FF0000"/>
                            </a:solidFill>
                            <a:latin typeface="Cambria Math" panose="02040503050406030204" pitchFamily="18" charset="0"/>
                            <a:ea typeface="华文新魏" panose="02010800040101010101" pitchFamily="2" charset="-122"/>
                            <a:sym typeface="Symbol" panose="05050102010706020507" pitchFamily="18" charset="2"/>
                          </a:rPr>
                          <m:t>2</m:t>
                        </m:r>
                      </m:e>
                      <m:sup>
                        <m:r>
                          <a:rPr lang="en-US" altLang="zh-CN" sz="1400" i="1">
                            <a:solidFill>
                              <a:srgbClr val="FF0000"/>
                            </a:solidFill>
                            <a:latin typeface="Cambria Math" panose="02040503050406030204" pitchFamily="18" charset="0"/>
                            <a:ea typeface="华文新魏" panose="02010800040101010101" pitchFamily="2" charset="-122"/>
                            <a:sym typeface="Symbol" panose="05050102010706020507" pitchFamily="18" charset="2"/>
                          </a:rPr>
                          <m:t>𝑛</m:t>
                        </m:r>
                      </m:sup>
                    </m:sSup>
                    <m:r>
                      <a:rPr lang="en-US" altLang="zh-CN" sz="1400" i="1">
                        <a:solidFill>
                          <a:srgbClr val="FF0000"/>
                        </a:solidFill>
                        <a:latin typeface="Cambria Math" panose="02040503050406030204" pitchFamily="18" charset="0"/>
                        <a:ea typeface="华文新魏" panose="02010800040101010101" pitchFamily="2" charset="-122"/>
                        <a:sym typeface="Symbol" panose="05050102010706020507" pitchFamily="18" charset="2"/>
                      </a:rPr>
                      <m:t> </m:t>
                    </m:r>
                  </m:oMath>
                </a14:m>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、地址、存储容量（</a:t>
                </a:r>
                <a:r>
                  <a:rPr lang="en-US" altLang="zh-CN"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M=</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字数</a:t>
                </a:r>
                <a:r>
                  <a:rPr lang="en-US" altLang="zh-CN"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位数）、字长（</a:t>
                </a:r>
                <a:r>
                  <a:rPr lang="en-US" altLang="zh-CN"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位数）   数量转换关系（常考）</a:t>
                </a:r>
                <a:endParaRPr lang="en-US" altLang="zh-CN"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en-US" altLang="zh-CN"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地址线根数（输入）（地址码位数</a:t>
                </a:r>
                <a:r>
                  <a:rPr lang="en-US" altLang="zh-CN"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n</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），数据线根数（输出）    </a:t>
                </a:r>
                <a:r>
                  <a:rPr lang="en-US" altLang="zh-CN"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1K=</a:t>
                </a:r>
                <a:r>
                  <a:rPr lang="en-US" altLang="zh-CN" sz="1400" dirty="0">
                    <a:solidFill>
                      <a:srgbClr val="FF0000"/>
                    </a:solidFill>
                    <a:ea typeface="华文新魏" panose="02010800040101010101" pitchFamily="2" charset="-122"/>
                    <a:sym typeface="Symbol" panose="05050102010706020507" pitchFamily="18" charset="2"/>
                  </a:rPr>
                  <a:t> </a:t>
                </a:r>
                <a14:m>
                  <m:oMath xmlns:m="http://schemas.openxmlformats.org/officeDocument/2006/math">
                    <m:sSup>
                      <m:sSupPr>
                        <m:ctrlPr>
                          <a:rPr lang="en-US" altLang="zh-CN" sz="1400" i="1">
                            <a:solidFill>
                              <a:srgbClr val="FF0000"/>
                            </a:solidFill>
                            <a:latin typeface="Cambria Math" panose="02040503050406030204" pitchFamily="18" charset="0"/>
                            <a:ea typeface="华文新魏" panose="02010800040101010101" pitchFamily="2" charset="-122"/>
                            <a:sym typeface="Symbol" panose="05050102010706020507" pitchFamily="18" charset="2"/>
                          </a:rPr>
                        </m:ctrlPr>
                      </m:sSupPr>
                      <m:e>
                        <m:r>
                          <a:rPr lang="en-US" altLang="zh-CN" sz="1400" i="1">
                            <a:solidFill>
                              <a:srgbClr val="FF0000"/>
                            </a:solidFill>
                            <a:latin typeface="Cambria Math" panose="02040503050406030204" pitchFamily="18" charset="0"/>
                            <a:ea typeface="华文新魏" panose="02010800040101010101" pitchFamily="2" charset="-122"/>
                            <a:sym typeface="Symbol" panose="05050102010706020507" pitchFamily="18" charset="2"/>
                          </a:rPr>
                          <m:t>2</m:t>
                        </m:r>
                      </m:e>
                      <m:sup>
                        <m:r>
                          <a:rPr lang="en-US" altLang="zh-CN" sz="1400" b="0" i="1" smtClean="0">
                            <a:solidFill>
                              <a:srgbClr val="FF0000"/>
                            </a:solidFill>
                            <a:latin typeface="Cambria Math" panose="02040503050406030204" pitchFamily="18" charset="0"/>
                            <a:ea typeface="华文新魏" panose="02010800040101010101" pitchFamily="2" charset="-122"/>
                            <a:sym typeface="Symbol" panose="05050102010706020507" pitchFamily="18" charset="2"/>
                          </a:rPr>
                          <m:t>10</m:t>
                        </m:r>
                      </m:sup>
                    </m:sSup>
                  </m:oMath>
                </a14:m>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14:m>
                  <m:oMath xmlns:m="http://schemas.openxmlformats.org/officeDocument/2006/math">
                    <m:r>
                      <a:rPr lang="en-US" altLang="zh-CN" sz="1400" b="0" i="0" smtClean="0">
                        <a:solidFill>
                          <a:srgbClr val="FF0000"/>
                        </a:solidFill>
                        <a:latin typeface="Cambria Math" panose="02040503050406030204" pitchFamily="18" charset="0"/>
                        <a:ea typeface="华文新魏" panose="02010800040101010101" pitchFamily="2" charset="-122"/>
                        <a:sym typeface="Symbol" panose="05050102010706020507" pitchFamily="18" charset="2"/>
                      </a:rPr>
                      <m:t>   </m:t>
                    </m:r>
                    <m:r>
                      <a:rPr lang="en-US" altLang="zh-CN" sz="1400" i="1">
                        <a:solidFill>
                          <a:srgbClr val="FF0000"/>
                        </a:solidFill>
                        <a:latin typeface="Cambria Math" panose="02040503050406030204" pitchFamily="18" charset="0"/>
                        <a:ea typeface="华文新魏" panose="02010800040101010101" pitchFamily="2" charset="-122"/>
                        <a:sym typeface="Symbol" panose="05050102010706020507" pitchFamily="18" charset="2"/>
                      </a:rPr>
                      <m:t>1</m:t>
                    </m:r>
                    <m:r>
                      <m:rPr>
                        <m:sty m:val="p"/>
                      </m:rPr>
                      <a:rPr lang="en-US" altLang="zh-CN" sz="1400" i="1" smtClean="0">
                        <a:solidFill>
                          <a:srgbClr val="FF0000"/>
                        </a:solidFill>
                        <a:latin typeface="Cambria Math" panose="02040503050406030204" pitchFamily="18" charset="0"/>
                        <a:ea typeface="华文新魏" panose="02010800040101010101" pitchFamily="2" charset="-122"/>
                        <a:sym typeface="Symbol" panose="05050102010706020507" pitchFamily="18" charset="2"/>
                      </a:rPr>
                      <m:t>M</m:t>
                    </m:r>
                    <m:r>
                      <a:rPr lang="en-US" altLang="zh-CN" sz="1400" i="1">
                        <a:solidFill>
                          <a:srgbClr val="FF0000"/>
                        </a:solidFill>
                        <a:latin typeface="Cambria Math" panose="02040503050406030204" pitchFamily="18" charset="0"/>
                        <a:ea typeface="华文新魏" panose="02010800040101010101" pitchFamily="2" charset="-122"/>
                        <a:sym typeface="Symbol" panose="05050102010706020507" pitchFamily="18" charset="2"/>
                      </a:rPr>
                      <m:t>=</m:t>
                    </m:r>
                    <m:sSup>
                      <m:sSupPr>
                        <m:ctrlPr>
                          <a:rPr lang="en-US" altLang="zh-CN" sz="1400" i="1">
                            <a:solidFill>
                              <a:srgbClr val="FF0000"/>
                            </a:solidFill>
                            <a:latin typeface="Cambria Math" panose="02040503050406030204" pitchFamily="18" charset="0"/>
                            <a:ea typeface="华文新魏" panose="02010800040101010101" pitchFamily="2" charset="-122"/>
                            <a:sym typeface="Symbol" panose="05050102010706020507" pitchFamily="18" charset="2"/>
                          </a:rPr>
                        </m:ctrlPr>
                      </m:sSupPr>
                      <m:e>
                        <m:r>
                          <a:rPr lang="en-US" altLang="zh-CN" sz="1400" i="1">
                            <a:solidFill>
                              <a:srgbClr val="FF0000"/>
                            </a:solidFill>
                            <a:latin typeface="Cambria Math" panose="02040503050406030204" pitchFamily="18" charset="0"/>
                            <a:ea typeface="华文新魏" panose="02010800040101010101" pitchFamily="2" charset="-122"/>
                            <a:sym typeface="Symbol" panose="05050102010706020507" pitchFamily="18" charset="2"/>
                          </a:rPr>
                          <m:t>2</m:t>
                        </m:r>
                      </m:e>
                      <m:sup>
                        <m:r>
                          <a:rPr lang="en-US" altLang="zh-CN" sz="1400" i="1" smtClean="0">
                            <a:solidFill>
                              <a:srgbClr val="FF0000"/>
                            </a:solidFill>
                            <a:latin typeface="Cambria Math" panose="02040503050406030204" pitchFamily="18" charset="0"/>
                            <a:ea typeface="华文新魏" panose="02010800040101010101" pitchFamily="2" charset="-122"/>
                            <a:sym typeface="Symbol" panose="05050102010706020507" pitchFamily="18" charset="2"/>
                          </a:rPr>
                          <m:t>2</m:t>
                        </m:r>
                        <m:r>
                          <a:rPr lang="en-US" altLang="zh-CN" sz="1400" i="1">
                            <a:solidFill>
                              <a:srgbClr val="FF0000"/>
                            </a:solidFill>
                            <a:latin typeface="Cambria Math" panose="02040503050406030204" pitchFamily="18" charset="0"/>
                            <a:ea typeface="华文新魏" panose="02010800040101010101" pitchFamily="2" charset="-122"/>
                            <a:sym typeface="Symbol" panose="05050102010706020507" pitchFamily="18" charset="2"/>
                          </a:rPr>
                          <m:t>0</m:t>
                        </m:r>
                      </m:sup>
                    </m:sSup>
                  </m:oMath>
                </a14:m>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eaLnBrk="1" hangingPunct="1">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4.     ROM</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基本结构三大块的名称（存储矩阵、地址译码器、输出控制电路） </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填空</a:t>
                </a:r>
                <a:endParaRPr lang="en-US" altLang="zh-CN"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endParaRPr>
              </a:p>
              <a:p>
                <a:pPr marL="342900" indent="-342900" eaLnBrk="1" hangingPunct="1">
                  <a:lnSpc>
                    <a:spcPct val="150000"/>
                  </a:lnSpc>
                  <a:buAutoNum type="arabicPeriod" startAt="5"/>
                </a:pP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芯片管脚识别（每个管脚对应的控制功能） </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ROM/RAM</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电路会和其他章节的电路一起考</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marL="342900" indent="-342900" eaLnBrk="1" hangingPunct="1">
                  <a:lnSpc>
                    <a:spcPct val="150000"/>
                  </a:lnSpc>
                  <a:buAutoNum type="arabicPeriod" startAt="5"/>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ROM</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的应用（</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列真值表时，输入作为地址，内容存储是输出</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eaLnBrk="1" hangingPunct="1">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en-US" altLang="zh-CN" sz="1400" dirty="0" err="1">
                    <a:latin typeface="华文新魏" panose="02010800040101010101" pitchFamily="2" charset="-122"/>
                    <a:ea typeface="华文新魏" panose="02010800040101010101" pitchFamily="2" charset="-122"/>
                    <a:sym typeface="Wingdings" panose="05000000000000000000" pitchFamily="2" charset="2"/>
                  </a:rPr>
                  <a:t>eg.</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ROM</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在波形发生器中的应用</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eaLnBrk="1" hangingPunct="1">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如果波形要改变形状</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改变</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ROM</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数据端（输出对应的数值进行改变）</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eaLnBrk="1" hangingPunct="1">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如果波形要改变周期</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改变</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ROM</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地址端（改变输入）</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marL="342900" indent="-342900" eaLnBrk="1" hangingPunct="1">
                  <a:lnSpc>
                    <a:spcPct val="150000"/>
                  </a:lnSpc>
                  <a:buAutoNum type="arabicPeriod" startAt="7"/>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RAM</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了解基本结构和工作原理即可（</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SSRAM</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不考）</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eaLnBrk="1" hangingPunct="1">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SRAM</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存储成本</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高</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，但优于</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D</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触发器。只要电源不断电就可以永久保存数据，掉电丢失。</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eaLnBrk="1" hangingPunct="1">
                  <a:lnSpc>
                    <a:spcPct val="150000"/>
                  </a:lnSpc>
                </a:pPr>
                <a:r>
                  <a:rPr lang="zh-CN" altLang="en-US" sz="1400" dirty="0">
                    <a:latin typeface="华文新魏" panose="02010800040101010101" pitchFamily="2" charset="-122"/>
                    <a:ea typeface="华文新魏" panose="02010800040101010101" pitchFamily="2" charset="-122"/>
                    <a:sym typeface="Wingdings" panose="05000000000000000000" pitchFamily="2" charset="2"/>
                  </a:rPr>
                  <a:t>　　</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DRAM</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存储成本</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低</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（一个</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MOS</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管），但数据不能长期保持（电容电荷有限，每次读出数据时有电荷损失，</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MOS</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管漏电流电荷减少），故每次读出信号时用刷新缓冲器充电，并</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周期性刷新</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eaLnBrk="1" hangingPunct="1">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8.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芯片的扩展问题（字数</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字长、电路连接）  </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看课本示例</a:t>
                </a:r>
                <a:endParaRPr lang="en-US" altLang="zh-CN"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endParaRPr>
              </a:p>
            </p:txBody>
          </p:sp>
        </mc:Choice>
        <mc:Fallback xmlns="">
          <p:sp>
            <p:nvSpPr>
              <p:cNvPr id="17" name="矩形 23">
                <a:extLst>
                  <a:ext uri="{FF2B5EF4-FFF2-40B4-BE49-F238E27FC236}">
                    <a16:creationId xmlns:a16="http://schemas.microsoft.com/office/drawing/2014/main" id="{639CA9AE-03F9-40E1-8460-263FDAE7E161}"/>
                  </a:ext>
                </a:extLst>
              </p:cNvPr>
              <p:cNvSpPr>
                <a:spLocks noRot="1" noChangeAspect="1" noMove="1" noResize="1" noEditPoints="1" noAdjustHandles="1" noChangeArrowheads="1" noChangeShapeType="1" noTextEdit="1"/>
              </p:cNvSpPr>
              <p:nvPr/>
            </p:nvSpPr>
            <p:spPr bwMode="auto">
              <a:xfrm>
                <a:off x="3377803" y="974482"/>
                <a:ext cx="7720935" cy="4909036"/>
              </a:xfrm>
              <a:prstGeom prst="rect">
                <a:avLst/>
              </a:prstGeom>
              <a:blipFill>
                <a:blip r:embed="rId3"/>
                <a:stretch>
                  <a:fillRect l="-237" r="-2526" b="-24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40009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strVal val="#ppt_x"/>
                                          </p:val>
                                        </p:tav>
                                        <p:tav tm="100000">
                                          <p:val>
                                            <p:strVal val="#ppt_x"/>
                                          </p:val>
                                        </p:tav>
                                      </p:tavLst>
                                    </p:anim>
                                    <p:anim calcmode="lin" valueType="num">
                                      <p:cBhvr>
                                        <p:cTn id="21" dur="5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strVal val="#ppt_x"/>
                                          </p:val>
                                        </p:tav>
                                        <p:tav tm="100000">
                                          <p:val>
                                            <p:strVal val="#ppt_x"/>
                                          </p:val>
                                        </p:tav>
                                      </p:tavLst>
                                    </p:anim>
                                    <p:anim calcmode="lin" valueType="num">
                                      <p:cBhvr>
                                        <p:cTn id="27"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52513" r="61162" b="29026"/>
          <a:stretch/>
        </p:blipFill>
        <p:spPr>
          <a:xfrm>
            <a:off x="817711" y="2045508"/>
            <a:ext cx="2035974" cy="1290406"/>
          </a:xfrm>
          <a:prstGeom prst="rect">
            <a:avLst/>
          </a:prstGeom>
        </p:spPr>
      </p:pic>
      <p:sp>
        <p:nvSpPr>
          <p:cNvPr id="9" name="文本框 8"/>
          <p:cNvSpPr txBox="1"/>
          <p:nvPr/>
        </p:nvSpPr>
        <p:spPr>
          <a:xfrm>
            <a:off x="1218591" y="2210240"/>
            <a:ext cx="1266092" cy="830997"/>
          </a:xfrm>
          <a:prstGeom prst="rect">
            <a:avLst/>
          </a:prstGeom>
          <a:noFill/>
        </p:spPr>
        <p:txBody>
          <a:bodyPr wrap="square" rtlCol="0">
            <a:spAutoFit/>
          </a:bodyPr>
          <a:lstStyle/>
          <a:p>
            <a:pPr algn="ctr"/>
            <a:r>
              <a:rPr lang="en-US" altLang="zh-CN" sz="4800" b="1" dirty="0">
                <a:latin typeface="华文新魏" panose="02010800040101010101" pitchFamily="2" charset="-122"/>
                <a:ea typeface="华文新魏" panose="02010800040101010101" pitchFamily="2" charset="-122"/>
              </a:rPr>
              <a:t>0 3</a:t>
            </a:r>
            <a:endParaRPr lang="zh-CN" altLang="en-US" sz="4800" b="1" dirty="0">
              <a:latin typeface="华文新魏" panose="02010800040101010101" pitchFamily="2" charset="-122"/>
              <a:ea typeface="华文新魏" panose="02010800040101010101" pitchFamily="2" charset="-122"/>
            </a:endParaRPr>
          </a:p>
        </p:txBody>
      </p:sp>
      <p:sp>
        <p:nvSpPr>
          <p:cNvPr id="10" name="矩形 9"/>
          <p:cNvSpPr>
            <a:spLocks noChangeArrowheads="1"/>
          </p:cNvSpPr>
          <p:nvPr/>
        </p:nvSpPr>
        <p:spPr bwMode="auto">
          <a:xfrm>
            <a:off x="293592" y="3484873"/>
            <a:ext cx="3084211" cy="971676"/>
          </a:xfrm>
          <a:prstGeom prst="rect">
            <a:avLst/>
          </a:prstGeom>
          <a:noFill/>
          <a:ln>
            <a:noFill/>
          </a:ln>
        </p:spPr>
        <p:txBody>
          <a:bodyPr wrap="square">
            <a:spAutoFit/>
          </a:bodyPr>
          <a:lstStyle/>
          <a:p>
            <a:pPr algn="ctr">
              <a:lnSpc>
                <a:spcPct val="150000"/>
              </a:lnSpc>
            </a:pPr>
            <a:r>
              <a:rPr lang="zh-CN" altLang="en-US" sz="2000" dirty="0">
                <a:latin typeface="华文新魏" panose="02010800040101010101" pitchFamily="2" charset="-122"/>
                <a:ea typeface="华文新魏" panose="02010800040101010101" pitchFamily="2" charset="-122"/>
              </a:rPr>
              <a:t>第</a:t>
            </a:r>
            <a:r>
              <a:rPr lang="en-US" altLang="zh-CN" sz="2000" dirty="0">
                <a:latin typeface="华文新魏" panose="02010800040101010101" pitchFamily="2" charset="-122"/>
                <a:ea typeface="华文新魏" panose="02010800040101010101" pitchFamily="2" charset="-122"/>
              </a:rPr>
              <a:t>7—10</a:t>
            </a:r>
            <a:r>
              <a:rPr lang="zh-CN" altLang="en-US" sz="2000" dirty="0">
                <a:latin typeface="华文新魏" panose="02010800040101010101" pitchFamily="2" charset="-122"/>
                <a:ea typeface="华文新魏" panose="02010800040101010101" pitchFamily="2" charset="-122"/>
              </a:rPr>
              <a:t>章</a:t>
            </a:r>
            <a:endParaRPr lang="en-US" altLang="zh-CN" sz="2000" dirty="0">
              <a:latin typeface="华文新魏" panose="02010800040101010101" pitchFamily="2" charset="-122"/>
              <a:ea typeface="华文新魏" panose="02010800040101010101" pitchFamily="2" charset="-122"/>
            </a:endParaRPr>
          </a:p>
          <a:p>
            <a:pPr algn="ctr">
              <a:lnSpc>
                <a:spcPct val="150000"/>
              </a:lnSpc>
            </a:pPr>
            <a:r>
              <a:rPr lang="zh-CN" altLang="en-US" sz="2000" dirty="0">
                <a:solidFill>
                  <a:srgbClr val="FF0000"/>
                </a:solidFill>
                <a:latin typeface="华文新魏" panose="02010800040101010101" pitchFamily="2" charset="-122"/>
                <a:ea typeface="华文新魏" panose="02010800040101010101" pitchFamily="2" charset="-122"/>
              </a:rPr>
              <a:t>在大题中的小问里考察</a:t>
            </a:r>
            <a:endParaRPr lang="en-US" altLang="zh-CN" sz="2000" dirty="0">
              <a:solidFill>
                <a:srgbClr val="FF0000"/>
              </a:solidFill>
              <a:latin typeface="华文新魏" panose="02010800040101010101" pitchFamily="2" charset="-122"/>
              <a:ea typeface="华文新魏" panose="02010800040101010101" pitchFamily="2" charset="-122"/>
            </a:endParaRPr>
          </a:p>
        </p:txBody>
      </p:sp>
      <mc:AlternateContent xmlns:mc="http://schemas.openxmlformats.org/markup-compatibility/2006" xmlns:a14="http://schemas.microsoft.com/office/drawing/2010/main">
        <mc:Choice Requires="a14">
          <p:sp>
            <p:nvSpPr>
              <p:cNvPr id="17" name="矩形 23">
                <a:extLst>
                  <a:ext uri="{FF2B5EF4-FFF2-40B4-BE49-F238E27FC236}">
                    <a16:creationId xmlns:a16="http://schemas.microsoft.com/office/drawing/2014/main" id="{639CA9AE-03F9-40E1-8460-263FDAE7E161}"/>
                  </a:ext>
                </a:extLst>
              </p:cNvPr>
              <p:cNvSpPr>
                <a:spLocks noChangeArrowheads="1"/>
              </p:cNvSpPr>
              <p:nvPr/>
            </p:nvSpPr>
            <p:spPr bwMode="auto">
              <a:xfrm>
                <a:off x="3377803" y="974482"/>
                <a:ext cx="7720935" cy="4585871"/>
              </a:xfrm>
              <a:prstGeom prst="rect">
                <a:avLst/>
              </a:prstGeom>
              <a:noFill/>
              <a:ln>
                <a:noFill/>
              </a:ln>
            </p:spPr>
            <p:txBody>
              <a:bodyPr wrap="square">
                <a:spAutoFit/>
              </a:bodyPr>
              <a:lstStyle/>
              <a:p>
                <a:pPr marL="342900" indent="-342900" eaLnBrk="1" hangingPunct="1">
                  <a:lnSpc>
                    <a:spcPct val="150000"/>
                  </a:lnSpc>
                  <a:buAutoNum type="arabicPeriod" startAt="9"/>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LED</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点阵列字符动态显示电路 频率周期问题（刷新时间等）</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marL="342900" indent="-342900" eaLnBrk="1" hangingPunct="1">
                  <a:lnSpc>
                    <a:spcPct val="150000"/>
                  </a:lnSpc>
                  <a:buAutoNum type="arabicPeriod" startAt="9"/>
                </a:pP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（只出填空）</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eaLnBrk="1" hangingPunct="1">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CPLD</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（复杂可编程逻辑器件）和</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FPGA</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（现场可编程门阵列）中英文名称</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eaLnBrk="1" hangingPunct="1">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CPLD</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内部包含多个逻辑块（</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GAL</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），多数逻辑块的核心是与或阵列和触发器</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eaLnBrk="1" hangingPunct="1">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乘积项技术</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——CPLD</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掉电不丢失</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），查找表技术</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——FPGA</a:t>
                </a:r>
              </a:p>
              <a:p>
                <a:pPr eaLnBrk="1" hangingPunct="1">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FPGA</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存储单元</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——LUT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（数据选择器</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+SRAM</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掉电丢失</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，需要外部</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PROM</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保存编程数据）</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marL="342900" indent="-342900" eaLnBrk="1" hangingPunct="1">
                  <a:lnSpc>
                    <a:spcPct val="150000"/>
                  </a:lnSpc>
                  <a:buAutoNum type="arabicPeriod" startAt="11"/>
                </a:pPr>
                <a:r>
                  <a:rPr lang="zh-CN" altLang="en-US" sz="1400" dirty="0">
                    <a:latin typeface="华文新魏" panose="02010800040101010101" pitchFamily="2" charset="-122"/>
                    <a:ea typeface="华文新魏" panose="02010800040101010101" pitchFamily="2" charset="-122"/>
                    <a:sym typeface="Wingdings" panose="05000000000000000000" pitchFamily="2" charset="2"/>
                  </a:rPr>
                  <a:t>逻辑函数在</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FPGA</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上的实现（能看懂图解，要能自己会画编程节点）</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marL="342900" indent="-342900" eaLnBrk="1" hangingPunct="1">
                  <a:lnSpc>
                    <a:spcPct val="150000"/>
                  </a:lnSpc>
                  <a:buAutoNum type="arabicPeriod" startAt="11"/>
                </a:pPr>
                <a:r>
                  <a:rPr lang="zh-CN" altLang="en-US" sz="1400" dirty="0">
                    <a:latin typeface="华文新魏" panose="02010800040101010101" pitchFamily="2" charset="-122"/>
                    <a:ea typeface="华文新魏" panose="02010800040101010101" pitchFamily="2" charset="-122"/>
                    <a:sym typeface="Wingdings" panose="05000000000000000000" pitchFamily="2" charset="2"/>
                  </a:rPr>
                  <a:t>第９章不考内部结构，考电路的</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应用</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以及参数换算（画波形最好也掌握）</a:t>
                </a:r>
                <a:endParaRPr lang="en-US" altLang="zh-CN"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endParaRPr>
              </a:p>
              <a:p>
                <a:pPr eaLnBrk="1" hangingPunct="1">
                  <a:lnSpc>
                    <a:spcPct val="150000"/>
                  </a:lnSpc>
                </a:pPr>
                <a:r>
                  <a:rPr lang="zh-CN" altLang="en-US" sz="1400" dirty="0">
                    <a:latin typeface="华文新魏" panose="02010800040101010101" pitchFamily="2" charset="-122"/>
                    <a:ea typeface="华文新魏" panose="02010800040101010101" pitchFamily="2" charset="-122"/>
                    <a:sym typeface="Wingdings" panose="05000000000000000000" pitchFamily="2" charset="2"/>
                  </a:rPr>
                  <a:t>　　与５５５定时器有关的内容都不考</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eaLnBrk="1" hangingPunct="1">
                  <a:lnSpc>
                    <a:spcPct val="150000"/>
                  </a:lnSpc>
                </a:pPr>
                <a:r>
                  <a:rPr lang="zh-CN" altLang="en-US" sz="1400" dirty="0">
                    <a:latin typeface="华文新魏" panose="02010800040101010101" pitchFamily="2" charset="-122"/>
                    <a:ea typeface="华文新魏" panose="02010800040101010101" pitchFamily="2" charset="-122"/>
                    <a:sym typeface="Wingdings" panose="05000000000000000000" pitchFamily="2" charset="2"/>
                  </a:rPr>
                  <a:t>　　</a:t>
                </a:r>
                <a14:m>
                  <m:oMath xmlns:m="http://schemas.openxmlformats.org/officeDocument/2006/math">
                    <m:r>
                      <a:rPr lang="zh-CN" altLang="en-US" sz="1400" i="1" dirty="0">
                        <a:latin typeface="Cambria Math" panose="02040503050406030204" pitchFamily="18" charset="0"/>
                        <a:ea typeface="华文新魏" panose="02010800040101010101" pitchFamily="2" charset="-122"/>
                        <a:sym typeface="Wingdings" panose="05000000000000000000" pitchFamily="2" charset="2"/>
                      </a:rPr>
                      <m:t>输出</m:t>
                    </m:r>
                    <m:r>
                      <a:rPr lang="zh-CN" altLang="en-US" sz="1400" i="1" dirty="0" smtClean="0">
                        <a:latin typeface="Cambria Math" panose="02040503050406030204" pitchFamily="18" charset="0"/>
                        <a:ea typeface="华文新魏" panose="02010800040101010101" pitchFamily="2" charset="-122"/>
                        <a:sym typeface="Wingdings" panose="05000000000000000000" pitchFamily="2" charset="2"/>
                      </a:rPr>
                      <m:t>脉冲</m:t>
                    </m:r>
                    <m:r>
                      <a:rPr lang="zh-CN" altLang="en-US" sz="1400" i="1" dirty="0">
                        <a:latin typeface="Cambria Math" panose="02040503050406030204" pitchFamily="18" charset="0"/>
                        <a:ea typeface="华文新魏" panose="02010800040101010101" pitchFamily="2" charset="-122"/>
                        <a:sym typeface="Wingdings" panose="05000000000000000000" pitchFamily="2" charset="2"/>
                      </a:rPr>
                      <m:t>宽度</m:t>
                    </m:r>
                    <m:sSub>
                      <m:sSubPr>
                        <m:ctrlPr>
                          <a:rPr lang="en-US" altLang="zh-CN" sz="1400" i="1">
                            <a:latin typeface="Cambria Math" panose="02040503050406030204" pitchFamily="18" charset="0"/>
                            <a:ea typeface="华文新魏" panose="02010800040101010101" pitchFamily="2" charset="-122"/>
                          </a:rPr>
                        </m:ctrlPr>
                      </m:sSubPr>
                      <m:e>
                        <m:r>
                          <a:rPr lang="en-US" altLang="zh-CN" sz="1400" b="0" i="1" smtClean="0">
                            <a:latin typeface="Cambria Math" panose="02040503050406030204" pitchFamily="18" charset="0"/>
                            <a:ea typeface="华文新魏" panose="02010800040101010101" pitchFamily="2" charset="-122"/>
                          </a:rPr>
                          <m:t>𝑡</m:t>
                        </m:r>
                      </m:e>
                      <m:sub>
                        <m:r>
                          <a:rPr lang="en-US" altLang="zh-CN" sz="1400" b="0" i="1" smtClean="0">
                            <a:latin typeface="Cambria Math" panose="02040503050406030204" pitchFamily="18" charset="0"/>
                            <a:ea typeface="华文新魏" panose="02010800040101010101" pitchFamily="2" charset="-122"/>
                          </a:rPr>
                          <m:t>𝑤</m:t>
                        </m:r>
                      </m:sub>
                    </m:sSub>
                  </m:oMath>
                </a14:m>
                <a:r>
                  <a:rPr lang="zh-CN" altLang="en-US" sz="1400" dirty="0">
                    <a:latin typeface="华文新魏" panose="02010800040101010101" pitchFamily="2" charset="-122"/>
                    <a:ea typeface="华文新魏" panose="02010800040101010101" pitchFamily="2" charset="-122"/>
                    <a:sym typeface="Wingdings" panose="05000000000000000000" pitchFamily="2" charset="2"/>
                  </a:rPr>
                  <a:t>的估算：</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0.7RC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、恢复时间、最高工作频率</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施密特触发器的正</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负向阈值电压、回查电压的计算</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marL="342900" indent="-342900">
                  <a:lnSpc>
                    <a:spcPct val="150000"/>
                  </a:lnSpc>
                  <a:buAutoNum type="arabicPeriod" startAt="13"/>
                </a:pP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单稳态触发器的应用：定时（频率计）</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延时</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双稳态触发器（施密特）：波形变换</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整形</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幅度鉴别</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多谐振荡器：作时钟源，产生周期性方波</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p:txBody>
          </p:sp>
        </mc:Choice>
        <mc:Fallback xmlns="">
          <p:sp>
            <p:nvSpPr>
              <p:cNvPr id="17" name="矩形 23">
                <a:extLst>
                  <a:ext uri="{FF2B5EF4-FFF2-40B4-BE49-F238E27FC236}">
                    <a16:creationId xmlns:a16="http://schemas.microsoft.com/office/drawing/2014/main" id="{639CA9AE-03F9-40E1-8460-263FDAE7E161}"/>
                  </a:ext>
                </a:extLst>
              </p:cNvPr>
              <p:cNvSpPr>
                <a:spLocks noRot="1" noChangeAspect="1" noMove="1" noResize="1" noEditPoints="1" noAdjustHandles="1" noChangeArrowheads="1" noChangeShapeType="1" noTextEdit="1"/>
              </p:cNvSpPr>
              <p:nvPr/>
            </p:nvSpPr>
            <p:spPr bwMode="auto">
              <a:xfrm>
                <a:off x="3377803" y="974482"/>
                <a:ext cx="7720935" cy="4585871"/>
              </a:xfrm>
              <a:prstGeom prst="rect">
                <a:avLst/>
              </a:prstGeom>
              <a:blipFill>
                <a:blip r:embed="rId3"/>
                <a:stretch>
                  <a:fillRect r="-1105" b="-399"/>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06925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strVal val="#ppt_x"/>
                                          </p:val>
                                        </p:tav>
                                        <p:tav tm="100000">
                                          <p:val>
                                            <p:strVal val="#ppt_x"/>
                                          </p:val>
                                        </p:tav>
                                      </p:tavLst>
                                    </p:anim>
                                    <p:anim calcmode="lin" valueType="num">
                                      <p:cBhvr>
                                        <p:cTn id="21" dur="5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strVal val="#ppt_x"/>
                                          </p:val>
                                        </p:tav>
                                        <p:tav tm="100000">
                                          <p:val>
                                            <p:strVal val="#ppt_x"/>
                                          </p:val>
                                        </p:tav>
                                      </p:tavLst>
                                    </p:anim>
                                    <p:anim calcmode="lin" valueType="num">
                                      <p:cBhvr>
                                        <p:cTn id="27"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52513" r="61162" b="29026"/>
          <a:stretch/>
        </p:blipFill>
        <p:spPr>
          <a:xfrm>
            <a:off x="817711" y="2045508"/>
            <a:ext cx="2035974" cy="1290406"/>
          </a:xfrm>
          <a:prstGeom prst="rect">
            <a:avLst/>
          </a:prstGeom>
        </p:spPr>
      </p:pic>
      <p:sp>
        <p:nvSpPr>
          <p:cNvPr id="9" name="文本框 8"/>
          <p:cNvSpPr txBox="1"/>
          <p:nvPr/>
        </p:nvSpPr>
        <p:spPr>
          <a:xfrm>
            <a:off x="1218591" y="2210240"/>
            <a:ext cx="1266092" cy="830997"/>
          </a:xfrm>
          <a:prstGeom prst="rect">
            <a:avLst/>
          </a:prstGeom>
          <a:noFill/>
        </p:spPr>
        <p:txBody>
          <a:bodyPr wrap="square" rtlCol="0">
            <a:spAutoFit/>
          </a:bodyPr>
          <a:lstStyle/>
          <a:p>
            <a:pPr algn="ctr"/>
            <a:r>
              <a:rPr lang="en-US" altLang="zh-CN" sz="4800" b="1" dirty="0">
                <a:latin typeface="华文新魏" panose="02010800040101010101" pitchFamily="2" charset="-122"/>
                <a:ea typeface="华文新魏" panose="02010800040101010101" pitchFamily="2" charset="-122"/>
              </a:rPr>
              <a:t>0 3</a:t>
            </a:r>
            <a:endParaRPr lang="zh-CN" altLang="en-US" sz="4800" b="1" dirty="0">
              <a:latin typeface="华文新魏" panose="02010800040101010101" pitchFamily="2" charset="-122"/>
              <a:ea typeface="华文新魏" panose="02010800040101010101" pitchFamily="2" charset="-122"/>
            </a:endParaRPr>
          </a:p>
        </p:txBody>
      </p:sp>
      <p:sp>
        <p:nvSpPr>
          <p:cNvPr id="10" name="矩形 9"/>
          <p:cNvSpPr>
            <a:spLocks noChangeArrowheads="1"/>
          </p:cNvSpPr>
          <p:nvPr/>
        </p:nvSpPr>
        <p:spPr bwMode="auto">
          <a:xfrm>
            <a:off x="293592" y="3484873"/>
            <a:ext cx="3084211" cy="971676"/>
          </a:xfrm>
          <a:prstGeom prst="rect">
            <a:avLst/>
          </a:prstGeom>
          <a:noFill/>
          <a:ln>
            <a:noFill/>
          </a:ln>
        </p:spPr>
        <p:txBody>
          <a:bodyPr wrap="square">
            <a:spAutoFit/>
          </a:bodyPr>
          <a:lstStyle/>
          <a:p>
            <a:pPr algn="ctr">
              <a:lnSpc>
                <a:spcPct val="150000"/>
              </a:lnSpc>
            </a:pPr>
            <a:r>
              <a:rPr lang="zh-CN" altLang="en-US" sz="2000" dirty="0">
                <a:latin typeface="华文新魏" panose="02010800040101010101" pitchFamily="2" charset="-122"/>
                <a:ea typeface="华文新魏" panose="02010800040101010101" pitchFamily="2" charset="-122"/>
              </a:rPr>
              <a:t>第</a:t>
            </a:r>
            <a:r>
              <a:rPr lang="en-US" altLang="zh-CN" sz="2000" dirty="0">
                <a:latin typeface="华文新魏" panose="02010800040101010101" pitchFamily="2" charset="-122"/>
                <a:ea typeface="华文新魏" panose="02010800040101010101" pitchFamily="2" charset="-122"/>
              </a:rPr>
              <a:t>7—10</a:t>
            </a:r>
            <a:r>
              <a:rPr lang="zh-CN" altLang="en-US" sz="2000" dirty="0">
                <a:latin typeface="华文新魏" panose="02010800040101010101" pitchFamily="2" charset="-122"/>
                <a:ea typeface="华文新魏" panose="02010800040101010101" pitchFamily="2" charset="-122"/>
              </a:rPr>
              <a:t>章</a:t>
            </a:r>
            <a:endParaRPr lang="en-US" altLang="zh-CN" sz="2000" dirty="0">
              <a:latin typeface="华文新魏" panose="02010800040101010101" pitchFamily="2" charset="-122"/>
              <a:ea typeface="华文新魏" panose="02010800040101010101" pitchFamily="2" charset="-122"/>
            </a:endParaRPr>
          </a:p>
          <a:p>
            <a:pPr algn="ctr">
              <a:lnSpc>
                <a:spcPct val="150000"/>
              </a:lnSpc>
            </a:pPr>
            <a:r>
              <a:rPr lang="zh-CN" altLang="en-US" sz="2000" dirty="0">
                <a:solidFill>
                  <a:srgbClr val="FF0000"/>
                </a:solidFill>
                <a:latin typeface="华文新魏" panose="02010800040101010101" pitchFamily="2" charset="-122"/>
                <a:ea typeface="华文新魏" panose="02010800040101010101" pitchFamily="2" charset="-122"/>
              </a:rPr>
              <a:t>在大题中的小问里考察</a:t>
            </a:r>
            <a:endParaRPr lang="en-US" altLang="zh-CN" sz="2000" dirty="0">
              <a:solidFill>
                <a:srgbClr val="FF0000"/>
              </a:solidFill>
              <a:latin typeface="华文新魏" panose="02010800040101010101" pitchFamily="2" charset="-122"/>
              <a:ea typeface="华文新魏" panose="02010800040101010101" pitchFamily="2" charset="-122"/>
            </a:endParaRPr>
          </a:p>
        </p:txBody>
      </p:sp>
      <mc:AlternateContent xmlns:mc="http://schemas.openxmlformats.org/markup-compatibility/2006" xmlns:a14="http://schemas.microsoft.com/office/drawing/2010/main">
        <mc:Choice Requires="a14">
          <p:sp>
            <p:nvSpPr>
              <p:cNvPr id="17" name="矩形 23">
                <a:extLst>
                  <a:ext uri="{FF2B5EF4-FFF2-40B4-BE49-F238E27FC236}">
                    <a16:creationId xmlns:a16="http://schemas.microsoft.com/office/drawing/2014/main" id="{639CA9AE-03F9-40E1-8460-263FDAE7E161}"/>
                  </a:ext>
                </a:extLst>
              </p:cNvPr>
              <p:cNvSpPr>
                <a:spLocks noChangeArrowheads="1"/>
              </p:cNvSpPr>
              <p:nvPr/>
            </p:nvSpPr>
            <p:spPr bwMode="auto">
              <a:xfrm>
                <a:off x="3473496" y="383743"/>
                <a:ext cx="7720935" cy="6090513"/>
              </a:xfrm>
              <a:prstGeom prst="rect">
                <a:avLst/>
              </a:prstGeom>
              <a:noFill/>
              <a:ln>
                <a:noFill/>
              </a:ln>
            </p:spPr>
            <p:txBody>
              <a:bodyPr wrap="square">
                <a:spAutoFit/>
              </a:bodyPr>
              <a:lstStyle/>
              <a:p>
                <a:pPr marL="342900" indent="-342900" eaLnBrk="1" hangingPunct="1">
                  <a:lnSpc>
                    <a:spcPct val="150000"/>
                  </a:lnSpc>
                  <a:buAutoNum type="arabicPeriod" startAt="14"/>
                </a:pP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倒</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形电阻网络、权电流、</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CMOS</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开关型</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D/A</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转换器的工作原理</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marL="342900" indent="-342900" eaLnBrk="1" hangingPunct="1">
                  <a:lnSpc>
                    <a:spcPct val="150000"/>
                  </a:lnSpc>
                  <a:buAutoNum type="arabicPeriod" startAt="14"/>
                </a:pP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输出电压的计算（记公式，注意负号）</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marL="342900" indent="-342900" eaLnBrk="1" hangingPunct="1">
                  <a:lnSpc>
                    <a:spcPct val="150000"/>
                  </a:lnSpc>
                  <a:buAutoNum type="arabicPeriod" startAt="14"/>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D/A</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转换器：单极性输出 数字量范围</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0~255</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或</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-0~-255</a:t>
                </a:r>
              </a:p>
              <a:p>
                <a:pPr eaLnBrk="1" hangingPunct="1">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实际常见的双极性编码 </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-128~127</a:t>
                </a:r>
              </a:p>
              <a:p>
                <a:pPr marL="342900" indent="-342900">
                  <a:lnSpc>
                    <a:spcPct val="150000"/>
                  </a:lnSpc>
                  <a:buAutoNum type="arabicPeriod" startAt="17"/>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D/A</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转换器 </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分辨率</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的计算：</a:t>
                </a:r>
                <a14:m>
                  <m:oMath xmlns:m="http://schemas.openxmlformats.org/officeDocument/2006/math">
                    <m:f>
                      <m:fPr>
                        <m:ctrlPr>
                          <a:rPr lang="pt-BR" altLang="zh-CN" sz="1400" i="1" smtClean="0">
                            <a:latin typeface="Cambria Math" panose="02040503050406030204" pitchFamily="18" charset="0"/>
                            <a:ea typeface="华文新魏" panose="02010800040101010101" pitchFamily="2" charset="-122"/>
                            <a:sym typeface="Wingdings" panose="05000000000000000000" pitchFamily="2" charset="2"/>
                          </a:rPr>
                        </m:ctrlPr>
                      </m:fPr>
                      <m:num>
                        <m:r>
                          <a:rPr lang="en-US" altLang="zh-CN" sz="1400" i="1">
                            <a:latin typeface="Cambria Math" panose="02040503050406030204" pitchFamily="18" charset="0"/>
                            <a:ea typeface="华文新魏" panose="02010800040101010101" pitchFamily="2" charset="-122"/>
                            <a:sym typeface="Wingdings" panose="05000000000000000000" pitchFamily="2" charset="2"/>
                          </a:rPr>
                          <m:t>1</m:t>
                        </m:r>
                      </m:num>
                      <m:den>
                        <m:sSup>
                          <m:sSupPr>
                            <m:ctrlPr>
                              <a:rPr lang="pt-BR" altLang="zh-CN" sz="1400" i="1" smtClean="0">
                                <a:latin typeface="Cambria Math" panose="02040503050406030204" pitchFamily="18" charset="0"/>
                                <a:ea typeface="华文新魏" panose="02010800040101010101" pitchFamily="2" charset="-122"/>
                                <a:sym typeface="Wingdings" panose="05000000000000000000" pitchFamily="2" charset="2"/>
                              </a:rPr>
                            </m:ctrlPr>
                          </m:sSupPr>
                          <m:e>
                            <m:r>
                              <a:rPr lang="en-US" altLang="zh-CN" sz="1400" i="1">
                                <a:latin typeface="Cambria Math" panose="02040503050406030204" pitchFamily="18" charset="0"/>
                                <a:ea typeface="华文新魏" panose="02010800040101010101" pitchFamily="2" charset="-122"/>
                                <a:sym typeface="Wingdings" panose="05000000000000000000" pitchFamily="2" charset="2"/>
                              </a:rPr>
                              <m:t>2</m:t>
                            </m:r>
                          </m:e>
                          <m:sup>
                            <m:r>
                              <m:rPr>
                                <m:sty m:val="p"/>
                              </m:rPr>
                              <a:rPr lang="en-US" altLang="zh-CN" sz="1400" i="1">
                                <a:latin typeface="Cambria Math" panose="02040503050406030204" pitchFamily="18" charset="0"/>
                                <a:ea typeface="华文新魏" panose="02010800040101010101" pitchFamily="2" charset="-122"/>
                                <a:sym typeface="Wingdings" panose="05000000000000000000" pitchFamily="2" charset="2"/>
                              </a:rPr>
                              <m:t>n</m:t>
                            </m:r>
                          </m:sup>
                        </m:sSup>
                        <m:r>
                          <a:rPr lang="en-US" altLang="zh-CN" sz="1400" b="0" i="1" smtClean="0">
                            <a:latin typeface="Cambria Math" panose="02040503050406030204" pitchFamily="18" charset="0"/>
                            <a:ea typeface="华文新魏" panose="02010800040101010101" pitchFamily="2" charset="-122"/>
                            <a:sym typeface="Wingdings" panose="05000000000000000000" pitchFamily="2" charset="2"/>
                          </a:rPr>
                          <m:t>−1</m:t>
                        </m:r>
                      </m:den>
                    </m:f>
                  </m:oMath>
                </a14:m>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n</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位</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D/A</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转换器最多有</a:t>
                </a:r>
                <a14:m>
                  <m:oMath xmlns:m="http://schemas.openxmlformats.org/officeDocument/2006/math">
                    <m:sSup>
                      <m:sSupPr>
                        <m:ctrlPr>
                          <a:rPr lang="en-US" altLang="zh-CN" sz="1400" i="1">
                            <a:solidFill>
                              <a:srgbClr val="FF0000"/>
                            </a:solidFill>
                            <a:latin typeface="Cambria Math" panose="02040503050406030204" pitchFamily="18" charset="0"/>
                            <a:ea typeface="华文新魏" panose="02010800040101010101" pitchFamily="2" charset="-122"/>
                            <a:sym typeface="Symbol" panose="05050102010706020507" pitchFamily="18" charset="2"/>
                          </a:rPr>
                        </m:ctrlPr>
                      </m:sSupPr>
                      <m:e>
                        <m:r>
                          <a:rPr lang="en-US" altLang="zh-CN" sz="1400" i="1">
                            <a:solidFill>
                              <a:srgbClr val="FF0000"/>
                            </a:solidFill>
                            <a:latin typeface="Cambria Math" panose="02040503050406030204" pitchFamily="18" charset="0"/>
                            <a:ea typeface="华文新魏" panose="02010800040101010101" pitchFamily="2" charset="-122"/>
                            <a:sym typeface="Symbol" panose="05050102010706020507" pitchFamily="18" charset="2"/>
                          </a:rPr>
                          <m:t>2</m:t>
                        </m:r>
                      </m:e>
                      <m:sup>
                        <m:r>
                          <a:rPr lang="en-US" altLang="zh-CN" sz="1400" i="1">
                            <a:solidFill>
                              <a:srgbClr val="FF0000"/>
                            </a:solidFill>
                            <a:latin typeface="Cambria Math" panose="02040503050406030204" pitchFamily="18" charset="0"/>
                            <a:ea typeface="华文新魏" panose="02010800040101010101" pitchFamily="2" charset="-122"/>
                            <a:sym typeface="Symbol" panose="05050102010706020507" pitchFamily="18" charset="2"/>
                          </a:rPr>
                          <m:t>𝑛</m:t>
                        </m:r>
                      </m:sup>
                    </m:sSup>
                    <m:r>
                      <a:rPr lang="en-US" altLang="zh-CN" sz="1400" i="1">
                        <a:solidFill>
                          <a:srgbClr val="FF0000"/>
                        </a:solidFill>
                        <a:latin typeface="Cambria Math" panose="02040503050406030204" pitchFamily="18" charset="0"/>
                        <a:ea typeface="华文新魏" panose="02010800040101010101" pitchFamily="2" charset="-122"/>
                        <a:sym typeface="Symbol" panose="05050102010706020507" pitchFamily="18" charset="2"/>
                      </a:rPr>
                      <m:t> </m:t>
                    </m:r>
                    <m:r>
                      <a:rPr lang="zh-CN" altLang="en-US" sz="1400" i="1" smtClean="0">
                        <a:solidFill>
                          <a:schemeClr val="tx1"/>
                        </a:solidFill>
                        <a:latin typeface="Cambria Math" panose="02040503050406030204" pitchFamily="18" charset="0"/>
                        <a:ea typeface="华文新魏" panose="02010800040101010101" pitchFamily="2" charset="-122"/>
                        <a:sym typeface="Symbol" panose="05050102010706020507" pitchFamily="18" charset="2"/>
                      </a:rPr>
                      <m:t>个</m:t>
                    </m:r>
                  </m:oMath>
                </a14:m>
                <a:r>
                  <a:rPr lang="zh-CN" altLang="en-US" sz="1400" dirty="0">
                    <a:latin typeface="华文新魏" panose="02010800040101010101" pitchFamily="2" charset="-122"/>
                    <a:ea typeface="华文新魏" panose="02010800040101010101" pitchFamily="2" charset="-122"/>
                    <a:sym typeface="Wingdings" panose="05000000000000000000" pitchFamily="2" charset="2"/>
                  </a:rPr>
                  <a:t>模拟输出电压）</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能分辨的最小输出电压</a:t>
                </a:r>
                <a14:m>
                  <m:oMath xmlns:m="http://schemas.openxmlformats.org/officeDocument/2006/math">
                    <m:sSub>
                      <m:sSubPr>
                        <m:ctrlPr>
                          <a:rPr lang="pt-BR" altLang="zh-CN" sz="1400" i="1" smtClean="0">
                            <a:latin typeface="Cambria Math" panose="02040503050406030204" pitchFamily="18" charset="0"/>
                            <a:ea typeface="华文新魏" panose="02010800040101010101" pitchFamily="2" charset="-122"/>
                            <a:sym typeface="Wingdings" panose="05000000000000000000" pitchFamily="2" charset="2"/>
                          </a:rPr>
                        </m:ctrlPr>
                      </m:sSubPr>
                      <m:e>
                        <m:r>
                          <m:rPr>
                            <m:sty m:val="p"/>
                          </m:rPr>
                          <a:rPr lang="en-US" altLang="zh-CN" sz="1400" i="1">
                            <a:latin typeface="Cambria Math" panose="02040503050406030204" pitchFamily="18" charset="0"/>
                            <a:ea typeface="华文新魏" panose="02010800040101010101" pitchFamily="2" charset="-122"/>
                            <a:sym typeface="Wingdings" panose="05000000000000000000" pitchFamily="2" charset="2"/>
                          </a:rPr>
                          <m:t>V</m:t>
                        </m:r>
                      </m:e>
                      <m:sub>
                        <m:r>
                          <a:rPr lang="pt-BR" altLang="zh-CN" sz="1400" i="1" smtClean="0">
                            <a:latin typeface="Cambria Math" panose="02040503050406030204" pitchFamily="18" charset="0"/>
                            <a:ea typeface="Cambria Math" panose="02040503050406030204" pitchFamily="18" charset="0"/>
                            <a:sym typeface="Wingdings" panose="05000000000000000000" pitchFamily="2" charset="2"/>
                          </a:rPr>
                          <m:t>∆</m:t>
                        </m:r>
                      </m:sub>
                    </m:sSub>
                    <m:r>
                      <a:rPr lang="en-US" altLang="zh-CN" sz="1400" b="0" i="1" smtClean="0">
                        <a:latin typeface="Cambria Math" panose="02040503050406030204" pitchFamily="18" charset="0"/>
                        <a:ea typeface="华文新魏" panose="02010800040101010101" pitchFamily="2" charset="-122"/>
                        <a:sym typeface="Wingdings" panose="05000000000000000000" pitchFamily="2" charset="2"/>
                      </a:rPr>
                      <m:t>=</m:t>
                    </m:r>
                    <m:f>
                      <m:fPr>
                        <m:ctrlPr>
                          <a:rPr lang="pt-BR" altLang="zh-CN" sz="1400" i="1">
                            <a:latin typeface="Cambria Math" panose="02040503050406030204" pitchFamily="18" charset="0"/>
                            <a:ea typeface="华文新魏" panose="02010800040101010101" pitchFamily="2" charset="-122"/>
                            <a:sym typeface="Wingdings" panose="05000000000000000000" pitchFamily="2" charset="2"/>
                          </a:rPr>
                        </m:ctrlPr>
                      </m:fPr>
                      <m:num>
                        <m:sSub>
                          <m:sSubPr>
                            <m:ctrlPr>
                              <a:rPr lang="pt-BR" altLang="zh-CN" sz="1400" i="1" smtClean="0">
                                <a:latin typeface="Cambria Math" panose="02040503050406030204" pitchFamily="18" charset="0"/>
                                <a:ea typeface="华文新魏" panose="02010800040101010101" pitchFamily="2" charset="-122"/>
                                <a:sym typeface="Wingdings" panose="05000000000000000000" pitchFamily="2" charset="2"/>
                              </a:rPr>
                            </m:ctrlPr>
                          </m:sSubPr>
                          <m:e>
                            <m:r>
                              <a:rPr lang="en-US" altLang="zh-CN" sz="1400" b="0" i="1" smtClean="0">
                                <a:latin typeface="Cambria Math" panose="02040503050406030204" pitchFamily="18" charset="0"/>
                                <a:ea typeface="华文新魏" panose="02010800040101010101" pitchFamily="2" charset="-122"/>
                                <a:sym typeface="Wingdings" panose="05000000000000000000" pitchFamily="2" charset="2"/>
                              </a:rPr>
                              <m:t>𝑉</m:t>
                            </m:r>
                          </m:e>
                          <m:sub>
                            <m:r>
                              <a:rPr lang="en-US" altLang="zh-CN" sz="1400" b="0" i="1" smtClean="0">
                                <a:latin typeface="Cambria Math" panose="02040503050406030204" pitchFamily="18" charset="0"/>
                                <a:ea typeface="华文新魏" panose="02010800040101010101" pitchFamily="2" charset="-122"/>
                                <a:sym typeface="Wingdings" panose="05000000000000000000" pitchFamily="2" charset="2"/>
                              </a:rPr>
                              <m:t>𝑅𝐸𝐹</m:t>
                            </m:r>
                          </m:sub>
                        </m:sSub>
                      </m:num>
                      <m:den>
                        <m:sSup>
                          <m:sSupPr>
                            <m:ctrlPr>
                              <a:rPr lang="pt-BR" altLang="zh-CN" sz="1400" i="1">
                                <a:latin typeface="Cambria Math" panose="02040503050406030204" pitchFamily="18" charset="0"/>
                                <a:ea typeface="华文新魏" panose="02010800040101010101" pitchFamily="2" charset="-122"/>
                                <a:sym typeface="Wingdings" panose="05000000000000000000" pitchFamily="2" charset="2"/>
                              </a:rPr>
                            </m:ctrlPr>
                          </m:sSupPr>
                          <m:e>
                            <m:r>
                              <a:rPr lang="en-US" altLang="zh-CN" sz="1400" i="1">
                                <a:latin typeface="Cambria Math" panose="02040503050406030204" pitchFamily="18" charset="0"/>
                                <a:ea typeface="华文新魏" panose="02010800040101010101" pitchFamily="2" charset="-122"/>
                                <a:sym typeface="Wingdings" panose="05000000000000000000" pitchFamily="2" charset="2"/>
                              </a:rPr>
                              <m:t>2</m:t>
                            </m:r>
                          </m:e>
                          <m:sup>
                            <m:r>
                              <m:rPr>
                                <m:sty m:val="p"/>
                              </m:rPr>
                              <a:rPr lang="en-US" altLang="zh-CN" sz="1400" i="1">
                                <a:latin typeface="Cambria Math" panose="02040503050406030204" pitchFamily="18" charset="0"/>
                                <a:ea typeface="华文新魏" panose="02010800040101010101" pitchFamily="2" charset="-122"/>
                                <a:sym typeface="Wingdings" panose="05000000000000000000" pitchFamily="2" charset="2"/>
                              </a:rPr>
                              <m:t>n</m:t>
                            </m:r>
                          </m:sup>
                        </m:sSup>
                      </m:den>
                    </m:f>
                  </m:oMath>
                </a14:m>
                <a:r>
                  <a:rPr lang="zh-CN" altLang="en-US" sz="1400" dirty="0">
                    <a:latin typeface="华文新魏" panose="02010800040101010101" pitchFamily="2" charset="-122"/>
                    <a:ea typeface="华文新魏" panose="02010800040101010101" pitchFamily="2" charset="-122"/>
                    <a:sym typeface="Wingdings" panose="05000000000000000000" pitchFamily="2" charset="2"/>
                  </a:rPr>
                  <a:t>（台阶的高度）</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最小输出电压</a:t>
                </a:r>
                <a14:m>
                  <m:oMath xmlns:m="http://schemas.openxmlformats.org/officeDocument/2006/math">
                    <m:sSub>
                      <m:sSubPr>
                        <m:ctrlPr>
                          <a:rPr lang="pt-BR" altLang="zh-CN" sz="1400" i="1">
                            <a:latin typeface="Cambria Math" panose="02040503050406030204" pitchFamily="18" charset="0"/>
                            <a:ea typeface="华文新魏" panose="02010800040101010101" pitchFamily="2" charset="-122"/>
                            <a:sym typeface="Wingdings" panose="05000000000000000000" pitchFamily="2" charset="2"/>
                          </a:rPr>
                        </m:ctrlPr>
                      </m:sSubPr>
                      <m:e>
                        <m:r>
                          <m:rPr>
                            <m:sty m:val="p"/>
                          </m:rPr>
                          <a:rPr lang="en-US" altLang="zh-CN" sz="1400" i="1">
                            <a:latin typeface="Cambria Math" panose="02040503050406030204" pitchFamily="18" charset="0"/>
                            <a:ea typeface="华文新魏" panose="02010800040101010101" pitchFamily="2" charset="-122"/>
                            <a:sym typeface="Wingdings" panose="05000000000000000000" pitchFamily="2" charset="2"/>
                          </a:rPr>
                          <m:t>V</m:t>
                        </m:r>
                      </m:e>
                      <m:sub>
                        <m:r>
                          <a:rPr lang="en-US" altLang="zh-CN" sz="1400" i="1">
                            <a:latin typeface="Cambria Math" panose="02040503050406030204" pitchFamily="18" charset="0"/>
                            <a:ea typeface="华文新魏" panose="02010800040101010101" pitchFamily="2" charset="-122"/>
                            <a:sym typeface="Wingdings" panose="05000000000000000000" pitchFamily="2" charset="2"/>
                          </a:rPr>
                          <m:t>𝑜</m:t>
                        </m:r>
                        <m:r>
                          <a:rPr lang="en-US" altLang="zh-CN" sz="1400" b="0" i="1" smtClean="0">
                            <a:latin typeface="Cambria Math" panose="02040503050406030204" pitchFamily="18" charset="0"/>
                            <a:ea typeface="华文新魏" panose="02010800040101010101" pitchFamily="2" charset="-122"/>
                            <a:sym typeface="Wingdings" panose="05000000000000000000" pitchFamily="2" charset="2"/>
                          </a:rPr>
                          <m:t>𝑚𝑖𝑛</m:t>
                        </m:r>
                      </m:sub>
                    </m:sSub>
                    <m:r>
                      <a:rPr lang="en-US" altLang="zh-CN" sz="1400" i="1">
                        <a:latin typeface="Cambria Math" panose="02040503050406030204" pitchFamily="18" charset="0"/>
                        <a:ea typeface="华文新魏" panose="02010800040101010101" pitchFamily="2" charset="-122"/>
                        <a:sym typeface="Wingdings" panose="05000000000000000000" pitchFamily="2" charset="2"/>
                      </a:rPr>
                      <m:t>=</m:t>
                    </m:r>
                    <m:r>
                      <a:rPr lang="en-US" altLang="zh-CN" sz="1400" b="0" i="1" smtClean="0">
                        <a:latin typeface="Cambria Math" panose="02040503050406030204" pitchFamily="18" charset="0"/>
                        <a:ea typeface="华文新魏" panose="02010800040101010101" pitchFamily="2" charset="-122"/>
                        <a:sym typeface="Wingdings" panose="05000000000000000000" pitchFamily="2" charset="2"/>
                      </a:rPr>
                      <m:t>0 </m:t>
                    </m:r>
                    <m:r>
                      <a:rPr lang="en-US" altLang="zh-CN" sz="1400" b="0" i="1" smtClean="0">
                        <a:latin typeface="Cambria Math" panose="02040503050406030204" pitchFamily="18" charset="0"/>
                        <a:ea typeface="华文新魏" panose="02010800040101010101" pitchFamily="2" charset="-122"/>
                        <a:sym typeface="Wingdings" panose="05000000000000000000" pitchFamily="2" charset="2"/>
                      </a:rPr>
                      <m:t>𝑉</m:t>
                    </m:r>
                    <m:r>
                      <a:rPr lang="en-US" altLang="zh-CN" sz="1400" b="0" i="1" smtClean="0">
                        <a:latin typeface="Cambria Math" panose="02040503050406030204" pitchFamily="18" charset="0"/>
                        <a:ea typeface="华文新魏" panose="02010800040101010101" pitchFamily="2" charset="-122"/>
                        <a:sym typeface="Wingdings" panose="05000000000000000000" pitchFamily="2" charset="2"/>
                      </a:rPr>
                      <m:t> </m:t>
                    </m:r>
                  </m:oMath>
                </a14:m>
                <a:r>
                  <a:rPr lang="zh-CN" altLang="en-US" sz="1400" dirty="0">
                    <a:latin typeface="华文新魏" panose="02010800040101010101" pitchFamily="2" charset="-122"/>
                    <a:ea typeface="华文新魏" panose="02010800040101010101" pitchFamily="2" charset="-122"/>
                    <a:sym typeface="Wingdings" panose="05000000000000000000" pitchFamily="2" charset="2"/>
                  </a:rPr>
                  <a:t>  </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最大</a:t>
                </a:r>
                <a14:m>
                  <m:oMath xmlns:m="http://schemas.openxmlformats.org/officeDocument/2006/math">
                    <m:r>
                      <a:rPr lang="zh-CN" altLang="en-US" sz="1400" i="1" dirty="0">
                        <a:latin typeface="Cambria Math" panose="02040503050406030204" pitchFamily="18" charset="0"/>
                        <a:ea typeface="华文新魏" panose="02010800040101010101" pitchFamily="2" charset="-122"/>
                        <a:sym typeface="Wingdings" panose="05000000000000000000" pitchFamily="2" charset="2"/>
                      </a:rPr>
                      <m:t>输出</m:t>
                    </m:r>
                    <m:r>
                      <a:rPr lang="zh-CN" altLang="en-US" sz="1400" i="1" dirty="0" smtClean="0">
                        <a:latin typeface="Cambria Math" panose="02040503050406030204" pitchFamily="18" charset="0"/>
                        <a:ea typeface="华文新魏" panose="02010800040101010101" pitchFamily="2" charset="-122"/>
                        <a:sym typeface="Wingdings" panose="05000000000000000000" pitchFamily="2" charset="2"/>
                      </a:rPr>
                      <m:t>电压</m:t>
                    </m:r>
                    <m:sSub>
                      <m:sSubPr>
                        <m:ctrlPr>
                          <a:rPr lang="pt-BR" altLang="zh-CN" sz="1400" i="1">
                            <a:latin typeface="Cambria Math" panose="02040503050406030204" pitchFamily="18" charset="0"/>
                            <a:ea typeface="华文新魏" panose="02010800040101010101" pitchFamily="2" charset="-122"/>
                            <a:sym typeface="Wingdings" panose="05000000000000000000" pitchFamily="2" charset="2"/>
                          </a:rPr>
                        </m:ctrlPr>
                      </m:sSubPr>
                      <m:e>
                        <m:r>
                          <a:rPr lang="en-US" altLang="zh-CN" sz="1400" b="0" i="1" smtClean="0">
                            <a:latin typeface="Cambria Math" panose="02040503050406030204" pitchFamily="18" charset="0"/>
                            <a:ea typeface="华文新魏" panose="02010800040101010101" pitchFamily="2" charset="-122"/>
                            <a:sym typeface="Wingdings" panose="05000000000000000000" pitchFamily="2" charset="2"/>
                          </a:rPr>
                          <m:t> </m:t>
                        </m:r>
                        <m:r>
                          <m:rPr>
                            <m:sty m:val="p"/>
                          </m:rPr>
                          <a:rPr lang="en-US" altLang="zh-CN" sz="1400" i="1">
                            <a:latin typeface="Cambria Math" panose="02040503050406030204" pitchFamily="18" charset="0"/>
                            <a:ea typeface="华文新魏" panose="02010800040101010101" pitchFamily="2" charset="-122"/>
                            <a:sym typeface="Wingdings" panose="05000000000000000000" pitchFamily="2" charset="2"/>
                          </a:rPr>
                          <m:t>V</m:t>
                        </m:r>
                      </m:e>
                      <m:sub>
                        <m:r>
                          <a:rPr lang="en-US" altLang="zh-CN" sz="1400" i="1">
                            <a:latin typeface="Cambria Math" panose="02040503050406030204" pitchFamily="18" charset="0"/>
                            <a:ea typeface="华文新魏" panose="02010800040101010101" pitchFamily="2" charset="-122"/>
                            <a:sym typeface="Wingdings" panose="05000000000000000000" pitchFamily="2" charset="2"/>
                          </a:rPr>
                          <m:t>𝑜𝑚𝑎𝑥</m:t>
                        </m:r>
                      </m:sub>
                    </m:sSub>
                    <m:r>
                      <a:rPr lang="en-US" altLang="zh-CN" sz="1400" i="1">
                        <a:latin typeface="Cambria Math" panose="02040503050406030204" pitchFamily="18" charset="0"/>
                        <a:ea typeface="华文新魏" panose="02010800040101010101" pitchFamily="2" charset="-122"/>
                        <a:sym typeface="Wingdings" panose="05000000000000000000" pitchFamily="2" charset="2"/>
                      </a:rPr>
                      <m:t>=</m:t>
                    </m:r>
                    <m:f>
                      <m:fPr>
                        <m:ctrlPr>
                          <a:rPr lang="pt-BR" altLang="zh-CN" sz="1400" i="1">
                            <a:latin typeface="Cambria Math" panose="02040503050406030204" pitchFamily="18" charset="0"/>
                            <a:ea typeface="华文新魏" panose="02010800040101010101" pitchFamily="2" charset="-122"/>
                            <a:sym typeface="Wingdings" panose="05000000000000000000" pitchFamily="2" charset="2"/>
                          </a:rPr>
                        </m:ctrlPr>
                      </m:fPr>
                      <m:num>
                        <m:sSub>
                          <m:sSubPr>
                            <m:ctrlPr>
                              <a:rPr lang="pt-BR" altLang="zh-CN" sz="1400" i="1">
                                <a:latin typeface="Cambria Math" panose="02040503050406030204" pitchFamily="18" charset="0"/>
                                <a:ea typeface="华文新魏" panose="02010800040101010101" pitchFamily="2" charset="-122"/>
                                <a:sym typeface="Wingdings" panose="05000000000000000000" pitchFamily="2" charset="2"/>
                              </a:rPr>
                            </m:ctrlPr>
                          </m:sSubPr>
                          <m:e>
                            <m:r>
                              <a:rPr lang="en-US" altLang="zh-CN" sz="1400" i="1">
                                <a:latin typeface="Cambria Math" panose="02040503050406030204" pitchFamily="18" charset="0"/>
                                <a:ea typeface="华文新魏" panose="02010800040101010101" pitchFamily="2" charset="-122"/>
                                <a:sym typeface="Wingdings" panose="05000000000000000000" pitchFamily="2" charset="2"/>
                              </a:rPr>
                              <m:t>𝑉</m:t>
                            </m:r>
                          </m:e>
                          <m:sub>
                            <m:r>
                              <a:rPr lang="en-US" altLang="zh-CN" sz="1400" i="1">
                                <a:latin typeface="Cambria Math" panose="02040503050406030204" pitchFamily="18" charset="0"/>
                                <a:ea typeface="华文新魏" panose="02010800040101010101" pitchFamily="2" charset="-122"/>
                                <a:sym typeface="Wingdings" panose="05000000000000000000" pitchFamily="2" charset="2"/>
                              </a:rPr>
                              <m:t>𝑅𝐸𝐹</m:t>
                            </m:r>
                          </m:sub>
                        </m:sSub>
                      </m:num>
                      <m:den>
                        <m:sSup>
                          <m:sSupPr>
                            <m:ctrlPr>
                              <a:rPr lang="pt-BR" altLang="zh-CN" sz="1400" i="1">
                                <a:latin typeface="Cambria Math" panose="02040503050406030204" pitchFamily="18" charset="0"/>
                                <a:ea typeface="华文新魏" panose="02010800040101010101" pitchFamily="2" charset="-122"/>
                                <a:sym typeface="Wingdings" panose="05000000000000000000" pitchFamily="2" charset="2"/>
                              </a:rPr>
                            </m:ctrlPr>
                          </m:sSupPr>
                          <m:e>
                            <m:r>
                              <a:rPr lang="en-US" altLang="zh-CN" sz="1400" i="1">
                                <a:latin typeface="Cambria Math" panose="02040503050406030204" pitchFamily="18" charset="0"/>
                                <a:ea typeface="华文新魏" panose="02010800040101010101" pitchFamily="2" charset="-122"/>
                                <a:sym typeface="Wingdings" panose="05000000000000000000" pitchFamily="2" charset="2"/>
                              </a:rPr>
                              <m:t>2</m:t>
                            </m:r>
                          </m:e>
                          <m:sup>
                            <m:r>
                              <m:rPr>
                                <m:sty m:val="p"/>
                              </m:rPr>
                              <a:rPr lang="en-US" altLang="zh-CN" sz="1400" i="1">
                                <a:latin typeface="Cambria Math" panose="02040503050406030204" pitchFamily="18" charset="0"/>
                                <a:ea typeface="华文新魏" panose="02010800040101010101" pitchFamily="2" charset="-122"/>
                                <a:sym typeface="Wingdings" panose="05000000000000000000" pitchFamily="2" charset="2"/>
                              </a:rPr>
                              <m:t>n</m:t>
                            </m:r>
                          </m:sup>
                        </m:sSup>
                      </m:den>
                    </m:f>
                    <m:r>
                      <a:rPr lang="en-US" altLang="zh-CN" sz="1400" i="1">
                        <a:latin typeface="Cambria Math" panose="02040503050406030204" pitchFamily="18" charset="0"/>
                        <a:ea typeface="华文新魏" panose="02010800040101010101" pitchFamily="2" charset="-122"/>
                        <a:sym typeface="Wingdings" panose="05000000000000000000" pitchFamily="2" charset="2"/>
                      </a:rPr>
                      <m:t>(</m:t>
                    </m:r>
                    <m:sSup>
                      <m:sSupPr>
                        <m:ctrlPr>
                          <a:rPr lang="en-US" altLang="zh-CN" sz="1400" i="1">
                            <a:latin typeface="Cambria Math" panose="02040503050406030204" pitchFamily="18" charset="0"/>
                            <a:ea typeface="华文新魏" panose="02010800040101010101" pitchFamily="2" charset="-122"/>
                            <a:sym typeface="Wingdings" panose="05000000000000000000" pitchFamily="2" charset="2"/>
                          </a:rPr>
                        </m:ctrlPr>
                      </m:sSupPr>
                      <m:e>
                        <m:r>
                          <a:rPr lang="en-US" altLang="zh-CN" sz="1400" i="1">
                            <a:latin typeface="Cambria Math" panose="02040503050406030204" pitchFamily="18" charset="0"/>
                            <a:ea typeface="华文新魏" panose="02010800040101010101" pitchFamily="2" charset="-122"/>
                            <a:sym typeface="Wingdings" panose="05000000000000000000" pitchFamily="2" charset="2"/>
                          </a:rPr>
                          <m:t>2</m:t>
                        </m:r>
                      </m:e>
                      <m:sup>
                        <m:r>
                          <m:rPr>
                            <m:sty m:val="p"/>
                          </m:rPr>
                          <a:rPr lang="en-US" altLang="zh-CN" sz="1400" i="1">
                            <a:latin typeface="Cambria Math" panose="02040503050406030204" pitchFamily="18" charset="0"/>
                            <a:ea typeface="华文新魏" panose="02010800040101010101" pitchFamily="2" charset="-122"/>
                            <a:sym typeface="Wingdings" panose="05000000000000000000" pitchFamily="2" charset="2"/>
                          </a:rPr>
                          <m:t>n</m:t>
                        </m:r>
                      </m:sup>
                    </m:sSup>
                    <m:r>
                      <a:rPr lang="en-US" altLang="zh-CN" sz="1400" i="1">
                        <a:latin typeface="Cambria Math" panose="02040503050406030204" pitchFamily="18" charset="0"/>
                        <a:ea typeface="华文新魏" panose="02010800040101010101" pitchFamily="2" charset="-122"/>
                        <a:sym typeface="Wingdings" panose="05000000000000000000" pitchFamily="2" charset="2"/>
                      </a:rPr>
                      <m:t>−1)</m:t>
                    </m:r>
                  </m:oMath>
                </a14:m>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比</a:t>
                </a:r>
                <a14:m>
                  <m:oMath xmlns:m="http://schemas.openxmlformats.org/officeDocument/2006/math">
                    <m:sSub>
                      <m:sSubPr>
                        <m:ctrlPr>
                          <a:rPr lang="pt-BR" altLang="zh-CN" sz="1400" i="1">
                            <a:latin typeface="Cambria Math" panose="02040503050406030204" pitchFamily="18" charset="0"/>
                            <a:ea typeface="华文新魏" panose="02010800040101010101" pitchFamily="2" charset="-122"/>
                            <a:sym typeface="Wingdings" panose="05000000000000000000" pitchFamily="2" charset="2"/>
                          </a:rPr>
                        </m:ctrlPr>
                      </m:sSubPr>
                      <m:e>
                        <m:r>
                          <a:rPr lang="en-US" altLang="zh-CN" sz="1400" i="1">
                            <a:latin typeface="Cambria Math" panose="02040503050406030204" pitchFamily="18" charset="0"/>
                            <a:ea typeface="华文新魏" panose="02010800040101010101" pitchFamily="2" charset="-122"/>
                            <a:sym typeface="Wingdings" panose="05000000000000000000" pitchFamily="2" charset="2"/>
                          </a:rPr>
                          <m:t>𝑉</m:t>
                        </m:r>
                      </m:e>
                      <m:sub>
                        <m:r>
                          <a:rPr lang="en-US" altLang="zh-CN" sz="1400" i="1">
                            <a:latin typeface="Cambria Math" panose="02040503050406030204" pitchFamily="18" charset="0"/>
                            <a:ea typeface="华文新魏" panose="02010800040101010101" pitchFamily="2" charset="-122"/>
                            <a:sym typeface="Wingdings" panose="05000000000000000000" pitchFamily="2" charset="2"/>
                          </a:rPr>
                          <m:t>𝑅𝐸𝐹</m:t>
                        </m:r>
                      </m:sub>
                    </m:sSub>
                  </m:oMath>
                </a14:m>
                <a:r>
                  <a:rPr lang="zh-CN" altLang="en-US" sz="1400" dirty="0">
                    <a:latin typeface="华文新魏" panose="02010800040101010101" pitchFamily="2" charset="-122"/>
                    <a:ea typeface="华文新魏" panose="02010800040101010101" pitchFamily="2" charset="-122"/>
                    <a:sym typeface="Wingdings" panose="05000000000000000000" pitchFamily="2" charset="2"/>
                  </a:rPr>
                  <a:t>少一个</a:t>
                </a:r>
                <a14:m>
                  <m:oMath xmlns:m="http://schemas.openxmlformats.org/officeDocument/2006/math">
                    <m:sSub>
                      <m:sSubPr>
                        <m:ctrlPr>
                          <a:rPr lang="pt-BR" altLang="zh-CN" sz="1400" i="1">
                            <a:latin typeface="Cambria Math" panose="02040503050406030204" pitchFamily="18" charset="0"/>
                            <a:ea typeface="华文新魏" panose="02010800040101010101" pitchFamily="2" charset="-122"/>
                            <a:sym typeface="Wingdings" panose="05000000000000000000" pitchFamily="2" charset="2"/>
                          </a:rPr>
                        </m:ctrlPr>
                      </m:sSubPr>
                      <m:e>
                        <m:r>
                          <m:rPr>
                            <m:sty m:val="p"/>
                          </m:rPr>
                          <a:rPr lang="en-US" altLang="zh-CN" sz="1400" i="1">
                            <a:latin typeface="Cambria Math" panose="02040503050406030204" pitchFamily="18" charset="0"/>
                            <a:ea typeface="华文新魏" panose="02010800040101010101" pitchFamily="2" charset="-122"/>
                            <a:sym typeface="Wingdings" panose="05000000000000000000" pitchFamily="2" charset="2"/>
                          </a:rPr>
                          <m:t>V</m:t>
                        </m:r>
                      </m:e>
                      <m:sub>
                        <m:r>
                          <a:rPr lang="pt-BR" altLang="zh-CN" sz="1400" i="1">
                            <a:latin typeface="Cambria Math" panose="02040503050406030204" pitchFamily="18" charset="0"/>
                            <a:ea typeface="Cambria Math" panose="02040503050406030204" pitchFamily="18" charset="0"/>
                            <a:sym typeface="Wingdings" panose="05000000000000000000" pitchFamily="2" charset="2"/>
                          </a:rPr>
                          <m:t>∆</m:t>
                        </m:r>
                      </m:sub>
                    </m:sSub>
                  </m:oMath>
                </a14:m>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marL="342900" indent="-342900">
                  <a:lnSpc>
                    <a:spcPct val="150000"/>
                  </a:lnSpc>
                  <a:buAutoNum type="arabicPeriod" startAt="18"/>
                </a:pP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转换精度了解概念，知道三种误差即可 （课本</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P457</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非线性误差无法消除</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marL="342900" indent="-342900">
                  <a:lnSpc>
                    <a:spcPct val="150000"/>
                  </a:lnSpc>
                  <a:buAutoNum type="arabicPeriod" startAt="19"/>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A/D</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转换器的分类、名称（填空），</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转换速度排序（并行比较</a:t>
                </a:r>
                <a:r>
                  <a:rPr lang="en-US" altLang="zh-CN"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&gt;</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逐次比较</a:t>
                </a:r>
                <a:r>
                  <a:rPr lang="en-US" altLang="zh-CN"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&gt;</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间接）</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试说</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原理、电路在大题的一部分中进行考察</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marL="342900" indent="-342900">
                  <a:lnSpc>
                    <a:spcPct val="150000"/>
                  </a:lnSpc>
                  <a:buAutoNum type="arabicPeriod" startAt="20"/>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A/D</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转换器转换过程：取样、保持、量化、编码（四个名词常考填空）</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取样中 </a:t>
                </a:r>
                <a14:m>
                  <m:oMath xmlns:m="http://schemas.openxmlformats.org/officeDocument/2006/math">
                    <m:sSub>
                      <m:sSubPr>
                        <m:ctrlPr>
                          <a:rPr lang="pt-BR" altLang="zh-CN" sz="1400" i="1">
                            <a:latin typeface="Cambria Math" panose="02040503050406030204" pitchFamily="18" charset="0"/>
                            <a:ea typeface="华文新魏" panose="02010800040101010101" pitchFamily="2" charset="-122"/>
                            <a:sym typeface="Wingdings" panose="05000000000000000000" pitchFamily="2" charset="2"/>
                          </a:rPr>
                        </m:ctrlPr>
                      </m:sSubPr>
                      <m:e>
                        <m:r>
                          <a:rPr lang="en-US" altLang="zh-CN" sz="1400" b="0" i="1" smtClean="0">
                            <a:latin typeface="Cambria Math" panose="02040503050406030204" pitchFamily="18" charset="0"/>
                            <a:ea typeface="华文新魏" panose="02010800040101010101" pitchFamily="2" charset="-122"/>
                            <a:sym typeface="Wingdings" panose="05000000000000000000" pitchFamily="2" charset="2"/>
                          </a:rPr>
                          <m:t>𝑓</m:t>
                        </m:r>
                      </m:e>
                      <m:sub>
                        <m:r>
                          <m:rPr>
                            <m:sty m:val="p"/>
                          </m:rPr>
                          <a:rPr lang="en-US" altLang="zh-CN" sz="1400" i="1">
                            <a:latin typeface="Cambria Math" panose="02040503050406030204" pitchFamily="18" charset="0"/>
                            <a:ea typeface="华文新魏" panose="02010800040101010101" pitchFamily="2" charset="-122"/>
                            <a:sym typeface="Wingdings" panose="05000000000000000000" pitchFamily="2" charset="2"/>
                          </a:rPr>
                          <m:t>s</m:t>
                        </m:r>
                      </m:sub>
                    </m:sSub>
                    <m:r>
                      <a:rPr lang="pt-BR" altLang="zh-CN" sz="1400" i="1" smtClean="0">
                        <a:latin typeface="Cambria Math" panose="02040503050406030204" pitchFamily="18" charset="0"/>
                        <a:ea typeface="Cambria Math" panose="02040503050406030204" pitchFamily="18" charset="0"/>
                        <a:sym typeface="Wingdings" panose="05000000000000000000" pitchFamily="2" charset="2"/>
                      </a:rPr>
                      <m:t>≥</m:t>
                    </m:r>
                  </m:oMath>
                </a14:m>
                <a:r>
                  <a:rPr lang="en-US" altLang="zh-CN" sz="1400" dirty="0">
                    <a:latin typeface="华文新魏" panose="02010800040101010101" pitchFamily="2" charset="-122"/>
                    <a:ea typeface="华文新魏" panose="02010800040101010101" pitchFamily="2" charset="-122"/>
                    <a:sym typeface="Wingdings" panose="05000000000000000000" pitchFamily="2" charset="2"/>
                  </a:rPr>
                  <a:t> 2</a:t>
                </a:r>
                <a:r>
                  <a:rPr lang="pt-BR" altLang="zh-CN" sz="1400" dirty="0">
                    <a:ea typeface="华文新魏" panose="02010800040101010101" pitchFamily="2" charset="-122"/>
                    <a:sym typeface="Wingdings" panose="05000000000000000000" pitchFamily="2" charset="2"/>
                  </a:rPr>
                  <a:t> </a:t>
                </a:r>
                <a14:m>
                  <m:oMath xmlns:m="http://schemas.openxmlformats.org/officeDocument/2006/math">
                    <m:sSub>
                      <m:sSubPr>
                        <m:ctrlPr>
                          <a:rPr lang="pt-BR" altLang="zh-CN" sz="1400" i="1">
                            <a:latin typeface="Cambria Math" panose="02040503050406030204" pitchFamily="18" charset="0"/>
                            <a:ea typeface="华文新魏" panose="02010800040101010101" pitchFamily="2" charset="-122"/>
                            <a:sym typeface="Wingdings" panose="05000000000000000000" pitchFamily="2" charset="2"/>
                          </a:rPr>
                        </m:ctrlPr>
                      </m:sSubPr>
                      <m:e>
                        <m:r>
                          <a:rPr lang="en-US" altLang="zh-CN" sz="1400" b="0" i="1" smtClean="0">
                            <a:latin typeface="Cambria Math" panose="02040503050406030204" pitchFamily="18" charset="0"/>
                            <a:ea typeface="华文新魏" panose="02010800040101010101" pitchFamily="2" charset="-122"/>
                            <a:sym typeface="Wingdings" panose="05000000000000000000" pitchFamily="2" charset="2"/>
                          </a:rPr>
                          <m:t>𝑓</m:t>
                        </m:r>
                      </m:e>
                      <m:sub>
                        <m:r>
                          <a:rPr lang="en-US" altLang="zh-CN" sz="1400" b="0" i="1" smtClean="0">
                            <a:latin typeface="Cambria Math" panose="02040503050406030204" pitchFamily="18" charset="0"/>
                            <a:ea typeface="华文新魏" panose="02010800040101010101" pitchFamily="2" charset="-122"/>
                            <a:sym typeface="Wingdings" panose="05000000000000000000" pitchFamily="2" charset="2"/>
                          </a:rPr>
                          <m:t>𝑖</m:t>
                        </m:r>
                        <m:r>
                          <a:rPr lang="en-US" altLang="zh-CN" sz="1400" b="0" i="1" smtClean="0">
                            <a:latin typeface="Cambria Math" panose="02040503050406030204" pitchFamily="18" charset="0"/>
                            <a:ea typeface="华文新魏" panose="02010800040101010101" pitchFamily="2" charset="-122"/>
                            <a:sym typeface="Wingdings" panose="05000000000000000000" pitchFamily="2" charset="2"/>
                          </a:rPr>
                          <m:t> </m:t>
                        </m:r>
                        <m:r>
                          <a:rPr lang="en-US" altLang="zh-CN" sz="1400" b="0" i="1" smtClean="0">
                            <a:latin typeface="Cambria Math" panose="02040503050406030204" pitchFamily="18" charset="0"/>
                            <a:ea typeface="华文新魏" panose="02010800040101010101" pitchFamily="2" charset="-122"/>
                            <a:sym typeface="Wingdings" panose="05000000000000000000" pitchFamily="2" charset="2"/>
                          </a:rPr>
                          <m:t>𝑚𝑎𝑥</m:t>
                        </m:r>
                      </m:sub>
                    </m:sSub>
                  </m:oMath>
                </a14:m>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量化方法：只舍不入、四舍五入 </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对并行比较型</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A/D</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转换器，最小量化单位为</a:t>
                </a:r>
                <a14:m>
                  <m:oMath xmlns:m="http://schemas.openxmlformats.org/officeDocument/2006/math">
                    <m:f>
                      <m:fPr>
                        <m:ctrlPr>
                          <a:rPr lang="pt-BR" altLang="zh-CN" sz="1400" i="1">
                            <a:latin typeface="Cambria Math" panose="02040503050406030204" pitchFamily="18" charset="0"/>
                            <a:ea typeface="华文新魏" panose="02010800040101010101" pitchFamily="2" charset="-122"/>
                            <a:sym typeface="Wingdings" panose="05000000000000000000" pitchFamily="2" charset="2"/>
                          </a:rPr>
                        </m:ctrlPr>
                      </m:fPr>
                      <m:num>
                        <m:sSub>
                          <m:sSubPr>
                            <m:ctrlPr>
                              <a:rPr lang="pt-BR" altLang="zh-CN" sz="1400" i="1">
                                <a:latin typeface="Cambria Math" panose="02040503050406030204" pitchFamily="18" charset="0"/>
                                <a:ea typeface="华文新魏" panose="02010800040101010101" pitchFamily="2" charset="-122"/>
                                <a:sym typeface="Wingdings" panose="05000000000000000000" pitchFamily="2" charset="2"/>
                              </a:rPr>
                            </m:ctrlPr>
                          </m:sSubPr>
                          <m:e>
                            <m:r>
                              <a:rPr lang="en-US" altLang="zh-CN" sz="1400" i="1" smtClean="0">
                                <a:latin typeface="Cambria Math" panose="02040503050406030204" pitchFamily="18" charset="0"/>
                                <a:ea typeface="华文新魏" panose="02010800040101010101" pitchFamily="2" charset="-122"/>
                                <a:sym typeface="Wingdings" panose="05000000000000000000" pitchFamily="2" charset="2"/>
                              </a:rPr>
                              <m:t>2</m:t>
                            </m:r>
                            <m:r>
                              <a:rPr lang="en-US" altLang="zh-CN" sz="1400" i="1">
                                <a:latin typeface="Cambria Math" panose="02040503050406030204" pitchFamily="18" charset="0"/>
                                <a:ea typeface="华文新魏" panose="02010800040101010101" pitchFamily="2" charset="-122"/>
                                <a:sym typeface="Wingdings" panose="05000000000000000000" pitchFamily="2" charset="2"/>
                              </a:rPr>
                              <m:t>𝑉</m:t>
                            </m:r>
                          </m:e>
                          <m:sub>
                            <m:r>
                              <a:rPr lang="en-US" altLang="zh-CN" sz="1400" i="1">
                                <a:latin typeface="Cambria Math" panose="02040503050406030204" pitchFamily="18" charset="0"/>
                                <a:ea typeface="华文新魏" panose="02010800040101010101" pitchFamily="2" charset="-122"/>
                                <a:sym typeface="Wingdings" panose="05000000000000000000" pitchFamily="2" charset="2"/>
                              </a:rPr>
                              <m:t>𝑅𝐸𝐹</m:t>
                            </m:r>
                          </m:sub>
                        </m:sSub>
                      </m:num>
                      <m:den>
                        <m:sSup>
                          <m:sSupPr>
                            <m:ctrlPr>
                              <a:rPr lang="pt-BR" altLang="zh-CN" sz="1400" i="1">
                                <a:latin typeface="Cambria Math" panose="02040503050406030204" pitchFamily="18" charset="0"/>
                                <a:ea typeface="华文新魏" panose="02010800040101010101" pitchFamily="2" charset="-122"/>
                                <a:sym typeface="Wingdings" panose="05000000000000000000" pitchFamily="2" charset="2"/>
                              </a:rPr>
                            </m:ctrlPr>
                          </m:sSupPr>
                          <m:e>
                            <m:r>
                              <a:rPr lang="en-US" altLang="zh-CN" sz="1400" i="1">
                                <a:latin typeface="Cambria Math" panose="02040503050406030204" pitchFamily="18" charset="0"/>
                                <a:ea typeface="华文新魏" panose="02010800040101010101" pitchFamily="2" charset="-122"/>
                                <a:sym typeface="Wingdings" panose="05000000000000000000" pitchFamily="2" charset="2"/>
                              </a:rPr>
                              <m:t>2</m:t>
                            </m:r>
                          </m:e>
                          <m:sup>
                            <m:r>
                              <m:rPr>
                                <m:sty m:val="p"/>
                              </m:rPr>
                              <a:rPr lang="en-US" altLang="zh-CN" sz="1400" i="1">
                                <a:latin typeface="Cambria Math" panose="02040503050406030204" pitchFamily="18" charset="0"/>
                                <a:ea typeface="华文新魏" panose="02010800040101010101" pitchFamily="2" charset="-122"/>
                                <a:sym typeface="Wingdings" panose="05000000000000000000" pitchFamily="2" charset="2"/>
                              </a:rPr>
                              <m:t>n</m:t>
                            </m:r>
                            <m:r>
                              <a:rPr lang="en-US" altLang="zh-CN" sz="1400" i="1">
                                <a:latin typeface="Cambria Math" panose="02040503050406030204" pitchFamily="18" charset="0"/>
                                <a:ea typeface="华文新魏" panose="02010800040101010101" pitchFamily="2" charset="-122"/>
                                <a:sym typeface="Wingdings" panose="05000000000000000000" pitchFamily="2" charset="2"/>
                              </a:rPr>
                              <m:t>+1 </m:t>
                            </m:r>
                          </m:sup>
                        </m:sSup>
                        <m:r>
                          <a:rPr lang="en-US" altLang="zh-CN" sz="1400" i="1">
                            <a:latin typeface="Cambria Math" panose="02040503050406030204" pitchFamily="18" charset="0"/>
                            <a:ea typeface="华文新魏" panose="02010800040101010101" pitchFamily="2" charset="-122"/>
                            <a:sym typeface="Wingdings" panose="05000000000000000000" pitchFamily="2" charset="2"/>
                          </a:rPr>
                          <m:t>−1</m:t>
                        </m:r>
                      </m:den>
                    </m:f>
                  </m:oMath>
                </a14:m>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双积分型</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A/D</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转换器电路中</a:t>
                </a:r>
                <a14:m>
                  <m:oMath xmlns:m="http://schemas.openxmlformats.org/officeDocument/2006/math">
                    <m:sSub>
                      <m:sSubPr>
                        <m:ctrlPr>
                          <a:rPr lang="pt-BR" altLang="zh-CN" sz="1400" i="1">
                            <a:latin typeface="Cambria Math" panose="02040503050406030204" pitchFamily="18" charset="0"/>
                            <a:ea typeface="华文新魏" panose="02010800040101010101" pitchFamily="2" charset="-122"/>
                            <a:sym typeface="Wingdings" panose="05000000000000000000" pitchFamily="2" charset="2"/>
                          </a:rPr>
                        </m:ctrlPr>
                      </m:sSubPr>
                      <m:e>
                        <m:r>
                          <a:rPr lang="en-US" altLang="zh-CN" sz="1400" i="1">
                            <a:latin typeface="Cambria Math" panose="02040503050406030204" pitchFamily="18" charset="0"/>
                            <a:ea typeface="华文新魏" panose="02010800040101010101" pitchFamily="2" charset="-122"/>
                            <a:sym typeface="Wingdings" panose="05000000000000000000" pitchFamily="2" charset="2"/>
                          </a:rPr>
                          <m:t>𝑉</m:t>
                        </m:r>
                      </m:e>
                      <m:sub>
                        <m:r>
                          <m:rPr>
                            <m:sty m:val="p"/>
                          </m:rPr>
                          <a:rPr lang="en-US" altLang="zh-CN" sz="1400" i="1">
                            <a:latin typeface="Cambria Math" panose="02040503050406030204" pitchFamily="18" charset="0"/>
                            <a:ea typeface="华文新魏" panose="02010800040101010101" pitchFamily="2" charset="-122"/>
                            <a:sym typeface="Wingdings" panose="05000000000000000000" pitchFamily="2" charset="2"/>
                          </a:rPr>
                          <m:t>I</m:t>
                        </m:r>
                      </m:sub>
                    </m:sSub>
                  </m:oMath>
                </a14:m>
                <a:r>
                  <a:rPr lang="zh-CN" altLang="en-US" sz="1400" dirty="0">
                    <a:ea typeface="华文新魏" panose="02010800040101010101" pitchFamily="2" charset="-122"/>
                    <a:sym typeface="Wingdings" panose="05000000000000000000" pitchFamily="2" charset="2"/>
                  </a:rPr>
                  <a:t>与</a:t>
                </a:r>
                <a14:m>
                  <m:oMath xmlns:m="http://schemas.openxmlformats.org/officeDocument/2006/math">
                    <m:sSub>
                      <m:sSubPr>
                        <m:ctrlPr>
                          <a:rPr lang="pt-BR" altLang="zh-CN" sz="1400" i="1">
                            <a:latin typeface="Cambria Math" panose="02040503050406030204" pitchFamily="18" charset="0"/>
                            <a:ea typeface="华文新魏" panose="02010800040101010101" pitchFamily="2" charset="-122"/>
                            <a:sym typeface="Wingdings" panose="05000000000000000000" pitchFamily="2" charset="2"/>
                          </a:rPr>
                        </m:ctrlPr>
                      </m:sSubPr>
                      <m:e>
                        <m:r>
                          <a:rPr lang="en-US" altLang="zh-CN" sz="1400" i="1">
                            <a:latin typeface="Cambria Math" panose="02040503050406030204" pitchFamily="18" charset="0"/>
                            <a:ea typeface="华文新魏" panose="02010800040101010101" pitchFamily="2" charset="-122"/>
                            <a:sym typeface="Wingdings" panose="05000000000000000000" pitchFamily="2" charset="2"/>
                          </a:rPr>
                          <m:t>𝑉</m:t>
                        </m:r>
                      </m:e>
                      <m:sub>
                        <m:r>
                          <a:rPr lang="en-US" altLang="zh-CN" sz="1400" i="1">
                            <a:latin typeface="Cambria Math" panose="02040503050406030204" pitchFamily="18" charset="0"/>
                            <a:ea typeface="华文新魏" panose="02010800040101010101" pitchFamily="2" charset="-122"/>
                            <a:sym typeface="Wingdings" panose="05000000000000000000" pitchFamily="2" charset="2"/>
                          </a:rPr>
                          <m:t>𝑅𝐸𝐹</m:t>
                        </m:r>
                      </m:sub>
                    </m:sSub>
                  </m:oMath>
                </a14:m>
                <a:r>
                  <a:rPr lang="zh-CN" altLang="en-US" sz="1400" dirty="0">
                    <a:latin typeface="华文新魏" panose="02010800040101010101" pitchFamily="2" charset="-122"/>
                    <a:ea typeface="华文新魏" panose="02010800040101010101" pitchFamily="2" charset="-122"/>
                    <a:sym typeface="Wingdings" panose="05000000000000000000" pitchFamily="2" charset="2"/>
                  </a:rPr>
                  <a:t>极性相反，且</a:t>
                </a:r>
                <a14:m>
                  <m:oMath xmlns:m="http://schemas.openxmlformats.org/officeDocument/2006/math">
                    <m:sSub>
                      <m:sSubPr>
                        <m:ctrlPr>
                          <a:rPr lang="pt-BR" altLang="zh-CN" sz="1400" i="1">
                            <a:latin typeface="Cambria Math" panose="02040503050406030204" pitchFamily="18" charset="0"/>
                            <a:ea typeface="华文新魏" panose="02010800040101010101" pitchFamily="2" charset="-122"/>
                            <a:sym typeface="Wingdings" panose="05000000000000000000" pitchFamily="2" charset="2"/>
                          </a:rPr>
                        </m:ctrlPr>
                      </m:sSubPr>
                      <m:e>
                        <m:r>
                          <a:rPr lang="en-US" altLang="zh-CN" sz="1400" i="1">
                            <a:latin typeface="Cambria Math" panose="02040503050406030204" pitchFamily="18" charset="0"/>
                            <a:ea typeface="华文新魏" panose="02010800040101010101" pitchFamily="2" charset="-122"/>
                            <a:sym typeface="Wingdings" panose="05000000000000000000" pitchFamily="2" charset="2"/>
                          </a:rPr>
                          <m:t>𝑉</m:t>
                        </m:r>
                      </m:e>
                      <m:sub>
                        <m:r>
                          <m:rPr>
                            <m:sty m:val="p"/>
                          </m:rPr>
                          <a:rPr lang="en-US" altLang="zh-CN" sz="1400" i="1">
                            <a:latin typeface="Cambria Math" panose="02040503050406030204" pitchFamily="18" charset="0"/>
                            <a:ea typeface="华文新魏" panose="02010800040101010101" pitchFamily="2" charset="-122"/>
                            <a:sym typeface="Wingdings" panose="05000000000000000000" pitchFamily="2" charset="2"/>
                          </a:rPr>
                          <m:t>I</m:t>
                        </m:r>
                      </m:sub>
                    </m:sSub>
                    <m:r>
                      <a:rPr lang="en-US" altLang="zh-CN" sz="1400" b="0" i="1" smtClean="0">
                        <a:latin typeface="Cambria Math" panose="02040503050406030204" pitchFamily="18" charset="0"/>
                        <a:ea typeface="华文新魏" panose="02010800040101010101" pitchFamily="2" charset="-122"/>
                        <a:sym typeface="Wingdings" panose="05000000000000000000" pitchFamily="2" charset="2"/>
                      </a:rPr>
                      <m:t>&lt;|</m:t>
                    </m:r>
                    <m:sSub>
                      <m:sSubPr>
                        <m:ctrlPr>
                          <a:rPr lang="pt-BR" altLang="zh-CN" sz="1400" i="1">
                            <a:latin typeface="Cambria Math" panose="02040503050406030204" pitchFamily="18" charset="0"/>
                            <a:ea typeface="华文新魏" panose="02010800040101010101" pitchFamily="2" charset="-122"/>
                            <a:sym typeface="Wingdings" panose="05000000000000000000" pitchFamily="2" charset="2"/>
                          </a:rPr>
                        </m:ctrlPr>
                      </m:sSubPr>
                      <m:e>
                        <m:r>
                          <a:rPr lang="en-US" altLang="zh-CN" sz="1400" i="1">
                            <a:latin typeface="Cambria Math" panose="02040503050406030204" pitchFamily="18" charset="0"/>
                            <a:ea typeface="华文新魏" panose="02010800040101010101" pitchFamily="2" charset="-122"/>
                            <a:sym typeface="Wingdings" panose="05000000000000000000" pitchFamily="2" charset="2"/>
                          </a:rPr>
                          <m:t>𝑉</m:t>
                        </m:r>
                      </m:e>
                      <m:sub>
                        <m:r>
                          <a:rPr lang="en-US" altLang="zh-CN" sz="1400" i="1">
                            <a:latin typeface="Cambria Math" panose="02040503050406030204" pitchFamily="18" charset="0"/>
                            <a:ea typeface="华文新魏" panose="02010800040101010101" pitchFamily="2" charset="-122"/>
                            <a:sym typeface="Wingdings" panose="05000000000000000000" pitchFamily="2" charset="2"/>
                          </a:rPr>
                          <m:t>𝑅𝐸𝐹</m:t>
                        </m:r>
                      </m:sub>
                    </m:sSub>
                    <m:r>
                      <a:rPr lang="en-US" altLang="zh-CN" sz="1400" b="0" i="1" smtClean="0">
                        <a:latin typeface="Cambria Math" panose="02040503050406030204" pitchFamily="18" charset="0"/>
                        <a:ea typeface="华文新魏" panose="02010800040101010101" pitchFamily="2" charset="-122"/>
                        <a:sym typeface="Wingdings" panose="05000000000000000000" pitchFamily="2" charset="2"/>
                      </a:rPr>
                      <m:t>|</m:t>
                    </m:r>
                  </m:oMath>
                </a14:m>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p:txBody>
          </p:sp>
        </mc:Choice>
        <mc:Fallback xmlns="">
          <p:sp>
            <p:nvSpPr>
              <p:cNvPr id="17" name="矩形 23">
                <a:extLst>
                  <a:ext uri="{FF2B5EF4-FFF2-40B4-BE49-F238E27FC236}">
                    <a16:creationId xmlns:a16="http://schemas.microsoft.com/office/drawing/2014/main" id="{639CA9AE-03F9-40E1-8460-263FDAE7E161}"/>
                  </a:ext>
                </a:extLst>
              </p:cNvPr>
              <p:cNvSpPr>
                <a:spLocks noRot="1" noChangeAspect="1" noMove="1" noResize="1" noEditPoints="1" noAdjustHandles="1" noChangeArrowheads="1" noChangeShapeType="1" noTextEdit="1"/>
              </p:cNvSpPr>
              <p:nvPr/>
            </p:nvSpPr>
            <p:spPr bwMode="auto">
              <a:xfrm>
                <a:off x="3473496" y="383743"/>
                <a:ext cx="7720935" cy="6090513"/>
              </a:xfrm>
              <a:prstGeom prst="rect">
                <a:avLst/>
              </a:prstGeom>
              <a:blipFill>
                <a:blip r:embed="rId3"/>
                <a:stretch>
                  <a:fillRect l="-79"/>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99713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strVal val="#ppt_x"/>
                                          </p:val>
                                        </p:tav>
                                        <p:tav tm="100000">
                                          <p:val>
                                            <p:strVal val="#ppt_x"/>
                                          </p:val>
                                        </p:tav>
                                      </p:tavLst>
                                    </p:anim>
                                    <p:anim calcmode="lin" valueType="num">
                                      <p:cBhvr>
                                        <p:cTn id="21" dur="5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strVal val="#ppt_x"/>
                                          </p:val>
                                        </p:tav>
                                        <p:tav tm="100000">
                                          <p:val>
                                            <p:strVal val="#ppt_x"/>
                                          </p:val>
                                        </p:tav>
                                      </p:tavLst>
                                    </p:anim>
                                    <p:anim calcmode="lin" valueType="num">
                                      <p:cBhvr>
                                        <p:cTn id="27"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64404" t="15385" b="63077"/>
          <a:stretch/>
        </p:blipFill>
        <p:spPr>
          <a:xfrm>
            <a:off x="789041" y="1923525"/>
            <a:ext cx="1866012" cy="1505475"/>
          </a:xfrm>
          <a:prstGeom prst="rect">
            <a:avLst/>
          </a:prstGeom>
        </p:spPr>
      </p:pic>
      <p:sp>
        <p:nvSpPr>
          <p:cNvPr id="12" name="文本框 11"/>
          <p:cNvSpPr txBox="1"/>
          <p:nvPr/>
        </p:nvSpPr>
        <p:spPr>
          <a:xfrm>
            <a:off x="958238" y="2218202"/>
            <a:ext cx="1266092" cy="830997"/>
          </a:xfrm>
          <a:prstGeom prst="rect">
            <a:avLst/>
          </a:prstGeom>
          <a:noFill/>
        </p:spPr>
        <p:txBody>
          <a:bodyPr wrap="square" rtlCol="0">
            <a:spAutoFit/>
          </a:bodyPr>
          <a:lstStyle/>
          <a:p>
            <a:pPr algn="ctr"/>
            <a:r>
              <a:rPr lang="en-US" altLang="zh-CN" sz="4800" b="1" dirty="0">
                <a:latin typeface="华文新魏" panose="02010800040101010101" pitchFamily="2" charset="-122"/>
                <a:ea typeface="华文新魏" panose="02010800040101010101" pitchFamily="2" charset="-122"/>
              </a:rPr>
              <a:t>0 4</a:t>
            </a:r>
            <a:endParaRPr lang="zh-CN" altLang="en-US" sz="4800" b="1" dirty="0">
              <a:latin typeface="华文新魏" panose="02010800040101010101" pitchFamily="2" charset="-122"/>
              <a:ea typeface="华文新魏" panose="02010800040101010101" pitchFamily="2" charset="-122"/>
            </a:endParaRPr>
          </a:p>
        </p:txBody>
      </p:sp>
      <p:sp>
        <p:nvSpPr>
          <p:cNvPr id="13" name="矩形 12"/>
          <p:cNvSpPr>
            <a:spLocks noChangeArrowheads="1"/>
          </p:cNvSpPr>
          <p:nvPr/>
        </p:nvSpPr>
        <p:spPr bwMode="auto">
          <a:xfrm>
            <a:off x="355566" y="3488166"/>
            <a:ext cx="2432226" cy="510011"/>
          </a:xfrm>
          <a:prstGeom prst="rect">
            <a:avLst/>
          </a:prstGeom>
          <a:noFill/>
          <a:ln>
            <a:noFill/>
          </a:ln>
        </p:spPr>
        <p:txBody>
          <a:bodyPr wrap="square">
            <a:spAutoFit/>
          </a:bodyPr>
          <a:lstStyle/>
          <a:p>
            <a:pPr algn="ctr">
              <a:lnSpc>
                <a:spcPct val="150000"/>
              </a:lnSpc>
            </a:pPr>
            <a:r>
              <a:rPr lang="zh-CN" altLang="en-US" sz="2000" dirty="0">
                <a:latin typeface="华文新魏" panose="02010800040101010101" pitchFamily="2" charset="-122"/>
                <a:ea typeface="华文新魏" panose="02010800040101010101" pitchFamily="2" charset="-122"/>
              </a:rPr>
              <a:t>往年真题</a:t>
            </a:r>
            <a:endParaRPr lang="en-US" altLang="zh-CN" sz="2000" dirty="0">
              <a:latin typeface="华文新魏" panose="02010800040101010101" pitchFamily="2" charset="-122"/>
              <a:ea typeface="华文新魏" panose="02010800040101010101" pitchFamily="2" charset="-122"/>
            </a:endParaRPr>
          </a:p>
        </p:txBody>
      </p:sp>
      <p:sp>
        <p:nvSpPr>
          <p:cNvPr id="14" name="Rectangle 1">
            <a:extLst>
              <a:ext uri="{FF2B5EF4-FFF2-40B4-BE49-F238E27FC236}">
                <a16:creationId xmlns:a16="http://schemas.microsoft.com/office/drawing/2014/main" id="{B1788238-CD13-49FE-B5B4-3DE9F8B007A5}"/>
              </a:ext>
            </a:extLst>
          </p:cNvPr>
          <p:cNvSpPr>
            <a:spLocks noChangeArrowheads="1"/>
          </p:cNvSpPr>
          <p:nvPr/>
        </p:nvSpPr>
        <p:spPr bwMode="auto">
          <a:xfrm>
            <a:off x="1202128" y="6171389"/>
            <a:ext cx="90397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r>
              <a:rPr kumimoji="0" lang="zh-CN" altLang="zh-CN" sz="900" b="0" i="0" u="none" strike="noStrike" cap="none" normalizeH="0" baseline="0" dirty="0">
                <a:ln>
                  <a:noFill/>
                </a:ln>
                <a:solidFill>
                  <a:schemeClr val="tx1"/>
                </a:solidFill>
                <a:effectLst/>
                <a:latin typeface="Arial" panose="020B0604020202020204" pitchFamily="34" charset="0"/>
              </a:rPr>
              <a:t>      </a:t>
            </a:r>
            <a:r>
              <a:rPr kumimoji="0" lang="zh-CN" altLang="zh-CN" sz="1800" b="0" i="0" u="none" strike="noStrike" cap="none" normalizeH="0" baseline="0" dirty="0">
                <a:ln>
                  <a:noFill/>
                </a:ln>
                <a:solidFill>
                  <a:schemeClr val="tx1"/>
                </a:solidFill>
                <a:effectLst/>
                <a:latin typeface="Arial" panose="020B0604020202020204" pitchFamily="34" charset="0"/>
              </a:rPr>
              <a:t>http://www.icourses.cn/web/sword/portal/shareDetails?cId=2550#/course/testPape</a:t>
            </a:r>
            <a:r>
              <a:rPr kumimoji="0" lang="en-US" altLang="zh-CN" sz="1800" b="0" i="0" u="none" strike="noStrike" cap="none" normalizeH="0" baseline="0" dirty="0">
                <a:ln>
                  <a:noFill/>
                </a:ln>
                <a:solidFill>
                  <a:schemeClr val="tx1"/>
                </a:solidFill>
                <a:effectLst/>
                <a:latin typeface="Arial" panose="020B0604020202020204" pitchFamily="34" charset="0"/>
              </a:rPr>
              <a:t>r</a:t>
            </a:r>
            <a:r>
              <a:rPr kumimoji="0" lang="zh-CN" altLang="zh-CN" sz="1800" b="0" i="0" u="none" strike="noStrike" cap="none" normalizeH="0" baseline="0" dirty="0">
                <a:ln>
                  <a:noFill/>
                </a:ln>
                <a:solidFill>
                  <a:schemeClr val="tx1"/>
                </a:solidFill>
                <a:effectLst/>
                <a:latin typeface="Arial" panose="020B0604020202020204" pitchFamily="34" charset="0"/>
              </a:rPr>
              <a:t> </a:t>
            </a:r>
          </a:p>
        </p:txBody>
      </p:sp>
      <p:pic>
        <p:nvPicPr>
          <p:cNvPr id="16" name="图片 15">
            <a:extLst>
              <a:ext uri="{FF2B5EF4-FFF2-40B4-BE49-F238E27FC236}">
                <a16:creationId xmlns:a16="http://schemas.microsoft.com/office/drawing/2014/main" id="{F2571F03-7D8F-491C-87D0-4A3CCEF4C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0373" y="317279"/>
            <a:ext cx="8587010" cy="5684958"/>
          </a:xfrm>
          <a:prstGeom prst="rect">
            <a:avLst/>
          </a:prstGeom>
        </p:spPr>
      </p:pic>
    </p:spTree>
    <p:extLst>
      <p:ext uri="{BB962C8B-B14F-4D97-AF65-F5344CB8AC3E}">
        <p14:creationId xmlns:p14="http://schemas.microsoft.com/office/powerpoint/2010/main" val="154765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5"/>
          <p:cNvSpPr txBox="1">
            <a:spLocks noChangeArrowheads="1"/>
          </p:cNvSpPr>
          <p:nvPr/>
        </p:nvSpPr>
        <p:spPr bwMode="auto">
          <a:xfrm>
            <a:off x="643875" y="984739"/>
            <a:ext cx="3123707" cy="830997"/>
          </a:xfrm>
          <a:prstGeom prst="rect">
            <a:avLst/>
          </a:prstGeom>
          <a:solidFill>
            <a:schemeClr val="bg1"/>
          </a:solidFill>
          <a:ln>
            <a:noFill/>
          </a:ln>
          <a:effectLst>
            <a:outerShdw blurRad="50800" dist="50800" dir="6000000" sx="101000" sy="101000" algn="ctr" rotWithShape="0">
              <a:srgbClr val="000000">
                <a:alpha val="43137"/>
              </a:srgbClr>
            </a:outerShdw>
          </a:effectLst>
        </p:spPr>
        <p:txBody>
          <a:bodyPr wrap="square">
            <a:spAutoFit/>
          </a:bodyPr>
          <a:lstStyle>
            <a:lvl1pPr/>
            <a:lvl2pPr marL="742950" indent="-285750"/>
            <a:lvl3pPr/>
            <a:lvl4pPr/>
            <a:lvl5pPr/>
            <a:lvl6pPr/>
            <a:lvl7pPr/>
            <a:lvl8pPr/>
            <a:lvl9pPr/>
          </a:lstStyle>
          <a:p>
            <a:pPr algn="ctr"/>
            <a:r>
              <a:rPr lang="zh-CN" altLang="en-US" sz="4800" b="1" dirty="0">
                <a:latin typeface="Algerian" panose="04020705040A02060702" pitchFamily="82" charset="0"/>
                <a:ea typeface="华文新魏" panose="02010800040101010101" pitchFamily="2" charset="-122"/>
              </a:rPr>
              <a:t>目录</a:t>
            </a:r>
          </a:p>
        </p:txBody>
      </p:sp>
      <p:grpSp>
        <p:nvGrpSpPr>
          <p:cNvPr id="5" name="组合 4"/>
          <p:cNvGrpSpPr/>
          <p:nvPr/>
        </p:nvGrpSpPr>
        <p:grpSpPr>
          <a:xfrm>
            <a:off x="2054543" y="2926081"/>
            <a:ext cx="1271974" cy="1198168"/>
            <a:chOff x="2054543" y="2926081"/>
            <a:chExt cx="1271974" cy="1198168"/>
          </a:xfrm>
        </p:grpSpPr>
        <p:sp>
          <p:nvSpPr>
            <p:cNvPr id="6" name="等腰三角形 5"/>
            <p:cNvSpPr/>
            <p:nvPr/>
          </p:nvSpPr>
          <p:spPr>
            <a:xfrm>
              <a:off x="2054543" y="2926081"/>
              <a:ext cx="1271974" cy="1096529"/>
            </a:xfrm>
            <a:prstGeom prst="triangle">
              <a:avLst/>
            </a:prstGeom>
            <a:solidFill>
              <a:srgbClr val="FFEBA8"/>
            </a:solidFill>
            <a:ln>
              <a:noFill/>
            </a:ln>
            <a:effectLst>
              <a:outerShdw blurRad="50800" dist="25400" dir="5400000" sx="102000" sy="10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b="1" dirty="0">
                <a:solidFill>
                  <a:schemeClr val="tx1"/>
                </a:solidFill>
                <a:latin typeface="Algerian" panose="04020705040A02060702" pitchFamily="82" charset="0"/>
              </a:endParaRPr>
            </a:p>
          </p:txBody>
        </p:sp>
        <p:sp>
          <p:nvSpPr>
            <p:cNvPr id="7" name="矩形 6"/>
            <p:cNvSpPr/>
            <p:nvPr/>
          </p:nvSpPr>
          <p:spPr>
            <a:xfrm>
              <a:off x="2353297" y="3108586"/>
              <a:ext cx="646332" cy="1015663"/>
            </a:xfrm>
            <a:prstGeom prst="rect">
              <a:avLst/>
            </a:prstGeom>
          </p:spPr>
          <p:txBody>
            <a:bodyPr wrap="none">
              <a:spAutoFit/>
            </a:bodyPr>
            <a:lstStyle/>
            <a:p>
              <a:pPr algn="ctr"/>
              <a:r>
                <a:rPr lang="en-US" altLang="zh-CN" sz="6000" b="1" dirty="0">
                  <a:latin typeface="Algerian" panose="04020705040A02060702" pitchFamily="82" charset="0"/>
                </a:rPr>
                <a:t>1</a:t>
              </a:r>
              <a:endParaRPr lang="zh-CN" altLang="en-US" sz="6000" b="1" dirty="0">
                <a:latin typeface="Algerian" panose="04020705040A02060702" pitchFamily="82" charset="0"/>
              </a:endParaRPr>
            </a:p>
          </p:txBody>
        </p:sp>
      </p:grpSp>
      <p:sp>
        <p:nvSpPr>
          <p:cNvPr id="8" name="矩形 7"/>
          <p:cNvSpPr/>
          <p:nvPr/>
        </p:nvSpPr>
        <p:spPr>
          <a:xfrm>
            <a:off x="1276002" y="4448743"/>
            <a:ext cx="2829056" cy="1147558"/>
          </a:xfrm>
          <a:prstGeom prst="rect">
            <a:avLst/>
          </a:prstGeom>
        </p:spPr>
        <p:txBody>
          <a:bodyPr wrap="square">
            <a:spAutoFit/>
          </a:bodyPr>
          <a:lstStyle/>
          <a:p>
            <a:pPr algn="ctr">
              <a:lnSpc>
                <a:spcPct val="150000"/>
              </a:lnSpc>
            </a:pPr>
            <a:r>
              <a:rPr lang="zh-CN" altLang="en-US" sz="2400" dirty="0">
                <a:latin typeface="华文新魏" panose="02010800040101010101" pitchFamily="2" charset="-122"/>
                <a:ea typeface="华文新魏" panose="02010800040101010101" pitchFamily="2" charset="-122"/>
              </a:rPr>
              <a:t>逻辑代数与</a:t>
            </a:r>
            <a:endParaRPr lang="en-US" altLang="zh-CN" sz="2400" dirty="0">
              <a:latin typeface="华文新魏" panose="02010800040101010101" pitchFamily="2" charset="-122"/>
              <a:ea typeface="华文新魏" panose="02010800040101010101" pitchFamily="2" charset="-122"/>
            </a:endParaRPr>
          </a:p>
          <a:p>
            <a:pPr algn="ctr">
              <a:lnSpc>
                <a:spcPct val="150000"/>
              </a:lnSpc>
            </a:pPr>
            <a:r>
              <a:rPr lang="zh-CN" altLang="en-US" sz="2400" dirty="0">
                <a:latin typeface="华文新魏" panose="02010800040101010101" pitchFamily="2" charset="-122"/>
                <a:ea typeface="华文新魏" panose="02010800040101010101" pitchFamily="2" charset="-122"/>
              </a:rPr>
              <a:t>硬件描述语言基础</a:t>
            </a:r>
            <a:endParaRPr lang="en-US" altLang="zh-CN" sz="2400" dirty="0">
              <a:solidFill>
                <a:schemeClr val="bg2">
                  <a:lumMod val="25000"/>
                </a:schemeClr>
              </a:solidFill>
              <a:latin typeface="华文新魏" panose="02010800040101010101" pitchFamily="2" charset="-122"/>
              <a:ea typeface="华文新魏" panose="02010800040101010101" pitchFamily="2" charset="-122"/>
            </a:endParaRPr>
          </a:p>
        </p:txBody>
      </p:sp>
      <p:grpSp>
        <p:nvGrpSpPr>
          <p:cNvPr id="9" name="组合 8"/>
          <p:cNvGrpSpPr/>
          <p:nvPr/>
        </p:nvGrpSpPr>
        <p:grpSpPr>
          <a:xfrm>
            <a:off x="4619717" y="2926081"/>
            <a:ext cx="1271974" cy="1198168"/>
            <a:chOff x="4619717" y="2926081"/>
            <a:chExt cx="1271974" cy="1198168"/>
          </a:xfrm>
        </p:grpSpPr>
        <p:sp>
          <p:nvSpPr>
            <p:cNvPr id="10" name="等腰三角形 9"/>
            <p:cNvSpPr/>
            <p:nvPr/>
          </p:nvSpPr>
          <p:spPr>
            <a:xfrm>
              <a:off x="4619717" y="2926081"/>
              <a:ext cx="1271974" cy="1096529"/>
            </a:xfrm>
            <a:prstGeom prst="triangle">
              <a:avLst/>
            </a:prstGeom>
            <a:solidFill>
              <a:srgbClr val="FFEBA8"/>
            </a:solidFill>
            <a:ln>
              <a:noFill/>
            </a:ln>
            <a:effectLst>
              <a:outerShdw blurRad="50800" dist="25400" dir="5400000" sx="102000" sy="10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b="1" dirty="0">
                <a:solidFill>
                  <a:schemeClr val="tx1"/>
                </a:solidFill>
                <a:latin typeface="Algerian" panose="04020705040A02060702" pitchFamily="82" charset="0"/>
              </a:endParaRPr>
            </a:p>
          </p:txBody>
        </p:sp>
        <p:sp>
          <p:nvSpPr>
            <p:cNvPr id="11" name="矩形 10"/>
            <p:cNvSpPr/>
            <p:nvPr/>
          </p:nvSpPr>
          <p:spPr>
            <a:xfrm>
              <a:off x="4918471" y="3108586"/>
              <a:ext cx="646332" cy="1015663"/>
            </a:xfrm>
            <a:prstGeom prst="rect">
              <a:avLst/>
            </a:prstGeom>
          </p:spPr>
          <p:txBody>
            <a:bodyPr wrap="none">
              <a:spAutoFit/>
            </a:bodyPr>
            <a:lstStyle/>
            <a:p>
              <a:pPr algn="ctr"/>
              <a:r>
                <a:rPr lang="en-US" altLang="zh-CN" sz="6000" b="1" dirty="0">
                  <a:latin typeface="Algerian" panose="04020705040A02060702" pitchFamily="82" charset="0"/>
                </a:rPr>
                <a:t>2</a:t>
              </a:r>
              <a:endParaRPr lang="zh-CN" altLang="en-US" sz="6000" b="1" dirty="0">
                <a:latin typeface="Algerian" panose="04020705040A02060702" pitchFamily="82" charset="0"/>
              </a:endParaRPr>
            </a:p>
          </p:txBody>
        </p:sp>
      </p:grpSp>
      <p:grpSp>
        <p:nvGrpSpPr>
          <p:cNvPr id="12" name="组合 11"/>
          <p:cNvGrpSpPr/>
          <p:nvPr/>
        </p:nvGrpSpPr>
        <p:grpSpPr>
          <a:xfrm>
            <a:off x="6926698" y="2926081"/>
            <a:ext cx="1271974" cy="1198168"/>
            <a:chOff x="6926698" y="2926081"/>
            <a:chExt cx="1271974" cy="1198168"/>
          </a:xfrm>
        </p:grpSpPr>
        <p:sp>
          <p:nvSpPr>
            <p:cNvPr id="13" name="等腰三角形 12"/>
            <p:cNvSpPr/>
            <p:nvPr/>
          </p:nvSpPr>
          <p:spPr>
            <a:xfrm>
              <a:off x="6926698" y="2926081"/>
              <a:ext cx="1271974" cy="1096529"/>
            </a:xfrm>
            <a:prstGeom prst="triangle">
              <a:avLst/>
            </a:prstGeom>
            <a:solidFill>
              <a:srgbClr val="FFEBA8"/>
            </a:solidFill>
            <a:ln>
              <a:noFill/>
            </a:ln>
            <a:effectLst>
              <a:outerShdw blurRad="50800" dist="25400" dir="5400000" sx="102000" sy="10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b="1" dirty="0">
                <a:solidFill>
                  <a:schemeClr val="tx1"/>
                </a:solidFill>
                <a:latin typeface="Algerian" panose="04020705040A02060702" pitchFamily="82" charset="0"/>
              </a:endParaRPr>
            </a:p>
          </p:txBody>
        </p:sp>
        <p:sp>
          <p:nvSpPr>
            <p:cNvPr id="14" name="矩形 13"/>
            <p:cNvSpPr/>
            <p:nvPr/>
          </p:nvSpPr>
          <p:spPr>
            <a:xfrm>
              <a:off x="7225452" y="3108586"/>
              <a:ext cx="646332" cy="1015663"/>
            </a:xfrm>
            <a:prstGeom prst="rect">
              <a:avLst/>
            </a:prstGeom>
          </p:spPr>
          <p:txBody>
            <a:bodyPr wrap="none">
              <a:spAutoFit/>
            </a:bodyPr>
            <a:lstStyle/>
            <a:p>
              <a:pPr algn="ctr"/>
              <a:r>
                <a:rPr lang="en-US" altLang="zh-CN" sz="6000" b="1" dirty="0">
                  <a:latin typeface="Algerian" panose="04020705040A02060702" pitchFamily="82" charset="0"/>
                </a:rPr>
                <a:t>3</a:t>
              </a:r>
              <a:endParaRPr lang="zh-CN" altLang="en-US" sz="6000" b="1" dirty="0">
                <a:latin typeface="Algerian" panose="04020705040A02060702" pitchFamily="82" charset="0"/>
              </a:endParaRPr>
            </a:p>
          </p:txBody>
        </p:sp>
      </p:grpSp>
      <p:grpSp>
        <p:nvGrpSpPr>
          <p:cNvPr id="15" name="组合 14"/>
          <p:cNvGrpSpPr/>
          <p:nvPr/>
        </p:nvGrpSpPr>
        <p:grpSpPr>
          <a:xfrm>
            <a:off x="9491872" y="2926081"/>
            <a:ext cx="1271974" cy="1198168"/>
            <a:chOff x="9491872" y="2926081"/>
            <a:chExt cx="1271974" cy="1198168"/>
          </a:xfrm>
        </p:grpSpPr>
        <p:sp>
          <p:nvSpPr>
            <p:cNvPr id="16" name="等腰三角形 15"/>
            <p:cNvSpPr/>
            <p:nvPr/>
          </p:nvSpPr>
          <p:spPr>
            <a:xfrm>
              <a:off x="9491872" y="2926081"/>
              <a:ext cx="1271974" cy="1096529"/>
            </a:xfrm>
            <a:prstGeom prst="triangle">
              <a:avLst/>
            </a:prstGeom>
            <a:solidFill>
              <a:srgbClr val="FFEBA8"/>
            </a:solidFill>
            <a:ln>
              <a:noFill/>
            </a:ln>
            <a:effectLst>
              <a:outerShdw blurRad="50800" dist="25400" dir="5400000" sx="102000" sy="10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b="1" dirty="0">
                <a:solidFill>
                  <a:schemeClr val="tx1"/>
                </a:solidFill>
                <a:latin typeface="Algerian" panose="04020705040A02060702" pitchFamily="82" charset="0"/>
              </a:endParaRPr>
            </a:p>
          </p:txBody>
        </p:sp>
        <p:sp>
          <p:nvSpPr>
            <p:cNvPr id="17" name="矩形 16"/>
            <p:cNvSpPr/>
            <p:nvPr/>
          </p:nvSpPr>
          <p:spPr>
            <a:xfrm>
              <a:off x="9790626" y="3108586"/>
              <a:ext cx="646332" cy="1015663"/>
            </a:xfrm>
            <a:prstGeom prst="rect">
              <a:avLst/>
            </a:prstGeom>
          </p:spPr>
          <p:txBody>
            <a:bodyPr wrap="none">
              <a:spAutoFit/>
            </a:bodyPr>
            <a:lstStyle/>
            <a:p>
              <a:pPr algn="ctr"/>
              <a:r>
                <a:rPr lang="en-US" altLang="zh-CN" sz="6000" b="1" dirty="0">
                  <a:latin typeface="Algerian" panose="04020705040A02060702" pitchFamily="82" charset="0"/>
                </a:rPr>
                <a:t>4</a:t>
              </a:r>
              <a:endParaRPr lang="zh-CN" altLang="en-US" sz="6000" b="1" dirty="0">
                <a:latin typeface="Algerian" panose="04020705040A02060702" pitchFamily="82" charset="0"/>
              </a:endParaRPr>
            </a:p>
          </p:txBody>
        </p:sp>
      </p:grpSp>
      <p:sp>
        <p:nvSpPr>
          <p:cNvPr id="18" name="矩形 17"/>
          <p:cNvSpPr/>
          <p:nvPr/>
        </p:nvSpPr>
        <p:spPr>
          <a:xfrm>
            <a:off x="4181705" y="4448743"/>
            <a:ext cx="2150354" cy="593560"/>
          </a:xfrm>
          <a:prstGeom prst="rect">
            <a:avLst/>
          </a:prstGeom>
        </p:spPr>
        <p:txBody>
          <a:bodyPr wrap="square">
            <a:spAutoFit/>
          </a:bodyPr>
          <a:lstStyle/>
          <a:p>
            <a:pPr algn="ctr">
              <a:lnSpc>
                <a:spcPct val="150000"/>
              </a:lnSpc>
            </a:pPr>
            <a:r>
              <a:rPr lang="zh-CN" altLang="en-US" sz="2400" dirty="0">
                <a:latin typeface="华文新魏" panose="02010800040101010101" pitchFamily="2" charset="-122"/>
                <a:ea typeface="华文新魏" panose="02010800040101010101" pitchFamily="2" charset="-122"/>
              </a:rPr>
              <a:t>组合逻辑电路</a:t>
            </a:r>
            <a:endParaRPr lang="en-US" altLang="zh-CN" sz="2400" dirty="0">
              <a:solidFill>
                <a:schemeClr val="bg2">
                  <a:lumMod val="25000"/>
                </a:schemeClr>
              </a:solidFill>
              <a:latin typeface="华文新魏" panose="02010800040101010101" pitchFamily="2" charset="-122"/>
              <a:ea typeface="华文新魏" panose="02010800040101010101" pitchFamily="2" charset="-122"/>
            </a:endParaRPr>
          </a:p>
        </p:txBody>
      </p:sp>
      <p:sp>
        <p:nvSpPr>
          <p:cNvPr id="19" name="矩形 18"/>
          <p:cNvSpPr/>
          <p:nvPr/>
        </p:nvSpPr>
        <p:spPr>
          <a:xfrm>
            <a:off x="6536698" y="4448743"/>
            <a:ext cx="2150354" cy="593560"/>
          </a:xfrm>
          <a:prstGeom prst="rect">
            <a:avLst/>
          </a:prstGeom>
        </p:spPr>
        <p:txBody>
          <a:bodyPr wrap="square">
            <a:spAutoFit/>
          </a:bodyPr>
          <a:lstStyle/>
          <a:p>
            <a:pPr algn="ctr">
              <a:lnSpc>
                <a:spcPct val="150000"/>
              </a:lnSpc>
            </a:pPr>
            <a:r>
              <a:rPr lang="zh-CN" altLang="en-US" sz="2400" dirty="0">
                <a:latin typeface="华文新魏" panose="02010800040101010101" pitchFamily="2" charset="-122"/>
                <a:ea typeface="华文新魏" panose="02010800040101010101" pitchFamily="2" charset="-122"/>
              </a:rPr>
              <a:t>时序逻辑电路</a:t>
            </a:r>
            <a:endParaRPr lang="en-US" altLang="zh-CN" sz="2400" dirty="0">
              <a:solidFill>
                <a:schemeClr val="bg2">
                  <a:lumMod val="25000"/>
                </a:schemeClr>
              </a:solidFill>
              <a:latin typeface="华文新魏" panose="02010800040101010101" pitchFamily="2" charset="-122"/>
              <a:ea typeface="华文新魏" panose="02010800040101010101" pitchFamily="2" charset="-122"/>
            </a:endParaRPr>
          </a:p>
        </p:txBody>
      </p:sp>
      <p:sp>
        <p:nvSpPr>
          <p:cNvPr id="20" name="矩形 19"/>
          <p:cNvSpPr/>
          <p:nvPr/>
        </p:nvSpPr>
        <p:spPr>
          <a:xfrm>
            <a:off x="9103050" y="4448743"/>
            <a:ext cx="2150354" cy="593560"/>
          </a:xfrm>
          <a:prstGeom prst="rect">
            <a:avLst/>
          </a:prstGeom>
        </p:spPr>
        <p:txBody>
          <a:bodyPr wrap="square">
            <a:spAutoFit/>
          </a:bodyPr>
          <a:lstStyle/>
          <a:p>
            <a:pPr algn="ctr">
              <a:lnSpc>
                <a:spcPct val="150000"/>
              </a:lnSpc>
            </a:pPr>
            <a:r>
              <a:rPr lang="zh-CN" altLang="en-US" sz="2400" dirty="0">
                <a:latin typeface="华文新魏" panose="02010800040101010101" pitchFamily="2" charset="-122"/>
                <a:ea typeface="华文新魏" panose="02010800040101010101" pitchFamily="2" charset="-122"/>
              </a:rPr>
              <a:t>零散考点</a:t>
            </a:r>
            <a:endParaRPr lang="en-US" altLang="zh-CN" sz="2400" dirty="0">
              <a:solidFill>
                <a:schemeClr val="bg2">
                  <a:lumMod val="25000"/>
                </a:schemeClr>
              </a:solidFill>
              <a:latin typeface="华文新魏" panose="02010800040101010101" pitchFamily="2" charset="-122"/>
              <a:ea typeface="华文新魏" panose="02010800040101010101" pitchFamily="2" charset="-122"/>
            </a:endParaRPr>
          </a:p>
        </p:txBody>
      </p:sp>
      <p:sp>
        <p:nvSpPr>
          <p:cNvPr id="2" name="文本框 1">
            <a:extLst>
              <a:ext uri="{FF2B5EF4-FFF2-40B4-BE49-F238E27FC236}">
                <a16:creationId xmlns:a16="http://schemas.microsoft.com/office/drawing/2014/main" id="{E1FA0AF7-B71B-4152-85E5-EC67EF7A5985}"/>
              </a:ext>
            </a:extLst>
          </p:cNvPr>
          <p:cNvSpPr txBox="1"/>
          <p:nvPr/>
        </p:nvSpPr>
        <p:spPr>
          <a:xfrm>
            <a:off x="643875" y="6124353"/>
            <a:ext cx="6470041" cy="369332"/>
          </a:xfrm>
          <a:prstGeom prst="rect">
            <a:avLst/>
          </a:prstGeom>
          <a:noFill/>
        </p:spPr>
        <p:txBody>
          <a:bodyPr wrap="none" rtlCol="0">
            <a:spAutoFit/>
          </a:bodyPr>
          <a:lstStyle/>
          <a:p>
            <a:r>
              <a:rPr lang="en-US" altLang="zh-CN" dirty="0">
                <a:solidFill>
                  <a:srgbClr val="FF0000"/>
                </a:solidFill>
                <a:latin typeface="华文新魏" panose="02010800040101010101" pitchFamily="2" charset="-122"/>
                <a:ea typeface="华文新魏" panose="02010800040101010101" pitchFamily="2" charset="-122"/>
              </a:rPr>
              <a:t>Ps. 2018</a:t>
            </a:r>
            <a:r>
              <a:rPr lang="zh-CN" altLang="en-US" dirty="0">
                <a:solidFill>
                  <a:srgbClr val="FF0000"/>
                </a:solidFill>
                <a:latin typeface="华文新魏" panose="02010800040101010101" pitchFamily="2" charset="-122"/>
                <a:ea typeface="华文新魏" panose="02010800040101010101" pitchFamily="2" charset="-122"/>
              </a:rPr>
              <a:t>级考点总结，大家还是要以老师课上的划重点为主噢</a:t>
            </a:r>
            <a:r>
              <a:rPr lang="en-US" altLang="zh-CN" dirty="0">
                <a:solidFill>
                  <a:srgbClr val="FF0000"/>
                </a:solidFill>
                <a:latin typeface="华文新魏" panose="02010800040101010101" pitchFamily="2" charset="-122"/>
                <a:ea typeface="华文新魏" panose="02010800040101010101" pitchFamily="2" charset="-122"/>
              </a:rPr>
              <a:t>~</a:t>
            </a:r>
            <a:endParaRPr lang="zh-CN" altLang="en-US"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74733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8" presetClass="emph" presetSubtype="0" fill="hold" grpId="1" nodeType="withEffect">
                                  <p:stCondLst>
                                    <p:cond delay="0"/>
                                  </p:stCondLst>
                                  <p:childTnLst>
                                    <p:animRot by="21600000">
                                      <p:cBhvr>
                                        <p:cTn id="9" dur="2000" fill="hold"/>
                                        <p:tgtEl>
                                          <p:spTgt spid="4"/>
                                        </p:tgtEl>
                                        <p:attrNameLst>
                                          <p:attrName>r</p:attrName>
                                        </p:attrNameLst>
                                      </p:cBhvr>
                                    </p:animRot>
                                  </p:childTnLst>
                                </p:cTn>
                              </p:par>
                            </p:childTnLst>
                          </p:cTn>
                        </p:par>
                        <p:par>
                          <p:cTn id="10" fill="hold">
                            <p:stCondLst>
                              <p:cond delay="2000"/>
                            </p:stCondLst>
                            <p:childTnLst>
                              <p:par>
                                <p:cTn id="11" presetID="16" presetClass="entr" presetSubtype="2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par>
                          <p:cTn id="14" fill="hold">
                            <p:stCondLst>
                              <p:cond delay="25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3500"/>
                            </p:stCondLst>
                            <p:childTnLst>
                              <p:par>
                                <p:cTn id="21" presetID="16" presetClass="entr" presetSubtype="21"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par>
                          <p:cTn id="29" fill="hold">
                            <p:stCondLst>
                              <p:cond delay="4500"/>
                            </p:stCondLst>
                            <p:childTnLst>
                              <p:par>
                                <p:cTn id="30" presetID="16" presetClass="entr" presetSubtype="21"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16" presetClass="entr" presetSubtype="21"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arn(inVertical)">
                                      <p:cBhvr>
                                        <p:cTn id="41" dur="500"/>
                                        <p:tgtEl>
                                          <p:spTgt spid="15"/>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p:bldP spid="18" grpId="0"/>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64404" t="15385" b="63077"/>
          <a:stretch/>
        </p:blipFill>
        <p:spPr>
          <a:xfrm>
            <a:off x="789041" y="1923525"/>
            <a:ext cx="1866012" cy="1505475"/>
          </a:xfrm>
          <a:prstGeom prst="rect">
            <a:avLst/>
          </a:prstGeom>
        </p:spPr>
      </p:pic>
      <p:sp>
        <p:nvSpPr>
          <p:cNvPr id="12" name="文本框 11"/>
          <p:cNvSpPr txBox="1"/>
          <p:nvPr/>
        </p:nvSpPr>
        <p:spPr>
          <a:xfrm>
            <a:off x="958238" y="2218202"/>
            <a:ext cx="1266092" cy="830997"/>
          </a:xfrm>
          <a:prstGeom prst="rect">
            <a:avLst/>
          </a:prstGeom>
          <a:noFill/>
        </p:spPr>
        <p:txBody>
          <a:bodyPr wrap="square" rtlCol="0">
            <a:spAutoFit/>
          </a:bodyPr>
          <a:lstStyle/>
          <a:p>
            <a:pPr algn="ctr"/>
            <a:r>
              <a:rPr lang="en-US" altLang="zh-CN" sz="4800" b="1" dirty="0">
                <a:latin typeface="华文新魏" panose="02010800040101010101" pitchFamily="2" charset="-122"/>
                <a:ea typeface="华文新魏" panose="02010800040101010101" pitchFamily="2" charset="-122"/>
              </a:rPr>
              <a:t>0 4</a:t>
            </a:r>
            <a:endParaRPr lang="zh-CN" altLang="en-US" sz="4800" b="1" dirty="0">
              <a:latin typeface="华文新魏" panose="02010800040101010101" pitchFamily="2" charset="-122"/>
              <a:ea typeface="华文新魏" panose="02010800040101010101" pitchFamily="2" charset="-122"/>
            </a:endParaRPr>
          </a:p>
        </p:txBody>
      </p:sp>
      <p:sp>
        <p:nvSpPr>
          <p:cNvPr id="13" name="矩形 12"/>
          <p:cNvSpPr>
            <a:spLocks noChangeArrowheads="1"/>
          </p:cNvSpPr>
          <p:nvPr/>
        </p:nvSpPr>
        <p:spPr bwMode="auto">
          <a:xfrm>
            <a:off x="355566" y="3488166"/>
            <a:ext cx="2432226" cy="510011"/>
          </a:xfrm>
          <a:prstGeom prst="rect">
            <a:avLst/>
          </a:prstGeom>
          <a:noFill/>
          <a:ln>
            <a:noFill/>
          </a:ln>
        </p:spPr>
        <p:txBody>
          <a:bodyPr wrap="square">
            <a:spAutoFit/>
          </a:bodyPr>
          <a:lstStyle/>
          <a:p>
            <a:pPr algn="ctr">
              <a:lnSpc>
                <a:spcPct val="150000"/>
              </a:lnSpc>
            </a:pPr>
            <a:r>
              <a:rPr lang="zh-CN" altLang="en-US" sz="2000" dirty="0">
                <a:latin typeface="华文新魏" panose="02010800040101010101" pitchFamily="2" charset="-122"/>
                <a:ea typeface="华文新魏" panose="02010800040101010101" pitchFamily="2" charset="-122"/>
              </a:rPr>
              <a:t>往年真题</a:t>
            </a:r>
            <a:endParaRPr lang="en-US" altLang="zh-CN" sz="2000" dirty="0">
              <a:latin typeface="华文新魏" panose="02010800040101010101" pitchFamily="2" charset="-122"/>
              <a:ea typeface="华文新魏" panose="02010800040101010101" pitchFamily="2" charset="-122"/>
            </a:endParaRPr>
          </a:p>
        </p:txBody>
      </p:sp>
      <p:pic>
        <p:nvPicPr>
          <p:cNvPr id="3" name="图片 2">
            <a:extLst>
              <a:ext uri="{FF2B5EF4-FFF2-40B4-BE49-F238E27FC236}">
                <a16:creationId xmlns:a16="http://schemas.microsoft.com/office/drawing/2014/main" id="{29EB4B04-90A8-49F9-B70C-ADE9D8F95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792" y="245634"/>
            <a:ext cx="8572500" cy="6248400"/>
          </a:xfrm>
          <a:prstGeom prst="rect">
            <a:avLst/>
          </a:prstGeom>
        </p:spPr>
      </p:pic>
    </p:spTree>
    <p:extLst>
      <p:ext uri="{BB962C8B-B14F-4D97-AF65-F5344CB8AC3E}">
        <p14:creationId xmlns:p14="http://schemas.microsoft.com/office/powerpoint/2010/main" val="217061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64404" t="15385" b="63077"/>
          <a:stretch/>
        </p:blipFill>
        <p:spPr>
          <a:xfrm>
            <a:off x="789041" y="1923525"/>
            <a:ext cx="1866012" cy="1505475"/>
          </a:xfrm>
          <a:prstGeom prst="rect">
            <a:avLst/>
          </a:prstGeom>
        </p:spPr>
      </p:pic>
      <p:sp>
        <p:nvSpPr>
          <p:cNvPr id="12" name="文本框 11"/>
          <p:cNvSpPr txBox="1"/>
          <p:nvPr/>
        </p:nvSpPr>
        <p:spPr>
          <a:xfrm>
            <a:off x="958238" y="2218202"/>
            <a:ext cx="1266092" cy="830997"/>
          </a:xfrm>
          <a:prstGeom prst="rect">
            <a:avLst/>
          </a:prstGeom>
          <a:noFill/>
        </p:spPr>
        <p:txBody>
          <a:bodyPr wrap="square" rtlCol="0">
            <a:spAutoFit/>
          </a:bodyPr>
          <a:lstStyle/>
          <a:p>
            <a:pPr algn="ctr"/>
            <a:r>
              <a:rPr lang="en-US" altLang="zh-CN" sz="4800" b="1" dirty="0">
                <a:latin typeface="华文新魏" panose="02010800040101010101" pitchFamily="2" charset="-122"/>
                <a:ea typeface="华文新魏" panose="02010800040101010101" pitchFamily="2" charset="-122"/>
              </a:rPr>
              <a:t>0 4</a:t>
            </a:r>
            <a:endParaRPr lang="zh-CN" altLang="en-US" sz="4800" b="1" dirty="0">
              <a:latin typeface="华文新魏" panose="02010800040101010101" pitchFamily="2" charset="-122"/>
              <a:ea typeface="华文新魏" panose="02010800040101010101" pitchFamily="2" charset="-122"/>
            </a:endParaRPr>
          </a:p>
        </p:txBody>
      </p:sp>
      <p:sp>
        <p:nvSpPr>
          <p:cNvPr id="13" name="矩形 12"/>
          <p:cNvSpPr>
            <a:spLocks noChangeArrowheads="1"/>
          </p:cNvSpPr>
          <p:nvPr/>
        </p:nvSpPr>
        <p:spPr bwMode="auto">
          <a:xfrm>
            <a:off x="355566" y="3488166"/>
            <a:ext cx="2432226" cy="510011"/>
          </a:xfrm>
          <a:prstGeom prst="rect">
            <a:avLst/>
          </a:prstGeom>
          <a:noFill/>
          <a:ln>
            <a:noFill/>
          </a:ln>
        </p:spPr>
        <p:txBody>
          <a:bodyPr wrap="square">
            <a:spAutoFit/>
          </a:bodyPr>
          <a:lstStyle/>
          <a:p>
            <a:pPr algn="ctr">
              <a:lnSpc>
                <a:spcPct val="150000"/>
              </a:lnSpc>
            </a:pPr>
            <a:r>
              <a:rPr lang="zh-CN" altLang="en-US" sz="2000" dirty="0">
                <a:latin typeface="华文新魏" panose="02010800040101010101" pitchFamily="2" charset="-122"/>
                <a:ea typeface="华文新魏" panose="02010800040101010101" pitchFamily="2" charset="-122"/>
              </a:rPr>
              <a:t>往年真题</a:t>
            </a:r>
            <a:endParaRPr lang="en-US" altLang="zh-CN" sz="2000" dirty="0">
              <a:latin typeface="华文新魏" panose="02010800040101010101" pitchFamily="2" charset="-122"/>
              <a:ea typeface="华文新魏" panose="02010800040101010101" pitchFamily="2" charset="-122"/>
            </a:endParaRPr>
          </a:p>
        </p:txBody>
      </p:sp>
      <p:pic>
        <p:nvPicPr>
          <p:cNvPr id="3" name="图片 2">
            <a:extLst>
              <a:ext uri="{FF2B5EF4-FFF2-40B4-BE49-F238E27FC236}">
                <a16:creationId xmlns:a16="http://schemas.microsoft.com/office/drawing/2014/main" id="{465106B8-B116-4C5A-A5EE-6DCBE8E616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872" y="128587"/>
            <a:ext cx="8591550" cy="6600825"/>
          </a:xfrm>
          <a:prstGeom prst="rect">
            <a:avLst/>
          </a:prstGeom>
        </p:spPr>
      </p:pic>
      <p:pic>
        <p:nvPicPr>
          <p:cNvPr id="5" name="图片 4">
            <a:extLst>
              <a:ext uri="{FF2B5EF4-FFF2-40B4-BE49-F238E27FC236}">
                <a16:creationId xmlns:a16="http://schemas.microsoft.com/office/drawing/2014/main" id="{13E21B99-A591-47BC-850E-DB2AD88C2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4562" y="385762"/>
            <a:ext cx="8839200" cy="6343650"/>
          </a:xfrm>
          <a:prstGeom prst="rect">
            <a:avLst/>
          </a:prstGeom>
        </p:spPr>
      </p:pic>
    </p:spTree>
    <p:extLst>
      <p:ext uri="{BB962C8B-B14F-4D97-AF65-F5344CB8AC3E}">
        <p14:creationId xmlns:p14="http://schemas.microsoft.com/office/powerpoint/2010/main" val="420626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64404" t="15385" b="63077"/>
          <a:stretch/>
        </p:blipFill>
        <p:spPr>
          <a:xfrm>
            <a:off x="789041" y="1923525"/>
            <a:ext cx="1866012" cy="1505475"/>
          </a:xfrm>
          <a:prstGeom prst="rect">
            <a:avLst/>
          </a:prstGeom>
        </p:spPr>
      </p:pic>
      <p:sp>
        <p:nvSpPr>
          <p:cNvPr id="12" name="文本框 11"/>
          <p:cNvSpPr txBox="1"/>
          <p:nvPr/>
        </p:nvSpPr>
        <p:spPr>
          <a:xfrm>
            <a:off x="958238" y="2218202"/>
            <a:ext cx="1266092" cy="830997"/>
          </a:xfrm>
          <a:prstGeom prst="rect">
            <a:avLst/>
          </a:prstGeom>
          <a:noFill/>
        </p:spPr>
        <p:txBody>
          <a:bodyPr wrap="square" rtlCol="0">
            <a:spAutoFit/>
          </a:bodyPr>
          <a:lstStyle/>
          <a:p>
            <a:pPr algn="ctr"/>
            <a:r>
              <a:rPr lang="en-US" altLang="zh-CN" sz="4800" b="1" dirty="0">
                <a:latin typeface="华文新魏" panose="02010800040101010101" pitchFamily="2" charset="-122"/>
                <a:ea typeface="华文新魏" panose="02010800040101010101" pitchFamily="2" charset="-122"/>
              </a:rPr>
              <a:t>0 4</a:t>
            </a:r>
            <a:endParaRPr lang="zh-CN" altLang="en-US" sz="4800" b="1" dirty="0">
              <a:latin typeface="华文新魏" panose="02010800040101010101" pitchFamily="2" charset="-122"/>
              <a:ea typeface="华文新魏" panose="02010800040101010101" pitchFamily="2" charset="-122"/>
            </a:endParaRPr>
          </a:p>
        </p:txBody>
      </p:sp>
      <p:sp>
        <p:nvSpPr>
          <p:cNvPr id="13" name="矩形 12"/>
          <p:cNvSpPr>
            <a:spLocks noChangeArrowheads="1"/>
          </p:cNvSpPr>
          <p:nvPr/>
        </p:nvSpPr>
        <p:spPr bwMode="auto">
          <a:xfrm>
            <a:off x="355566" y="3488166"/>
            <a:ext cx="2432226" cy="510011"/>
          </a:xfrm>
          <a:prstGeom prst="rect">
            <a:avLst/>
          </a:prstGeom>
          <a:noFill/>
          <a:ln>
            <a:noFill/>
          </a:ln>
        </p:spPr>
        <p:txBody>
          <a:bodyPr wrap="square">
            <a:spAutoFit/>
          </a:bodyPr>
          <a:lstStyle/>
          <a:p>
            <a:pPr algn="ctr">
              <a:lnSpc>
                <a:spcPct val="150000"/>
              </a:lnSpc>
            </a:pPr>
            <a:r>
              <a:rPr lang="zh-CN" altLang="en-US" sz="2000" dirty="0">
                <a:latin typeface="华文新魏" panose="02010800040101010101" pitchFamily="2" charset="-122"/>
                <a:ea typeface="华文新魏" panose="02010800040101010101" pitchFamily="2" charset="-122"/>
              </a:rPr>
              <a:t>往年真题</a:t>
            </a:r>
            <a:endParaRPr lang="en-US" altLang="zh-CN" sz="2000" dirty="0">
              <a:latin typeface="华文新魏" panose="02010800040101010101" pitchFamily="2" charset="-122"/>
              <a:ea typeface="华文新魏" panose="02010800040101010101" pitchFamily="2" charset="-122"/>
            </a:endParaRPr>
          </a:p>
        </p:txBody>
      </p:sp>
      <p:pic>
        <p:nvPicPr>
          <p:cNvPr id="4" name="图片 3">
            <a:extLst>
              <a:ext uri="{FF2B5EF4-FFF2-40B4-BE49-F238E27FC236}">
                <a16:creationId xmlns:a16="http://schemas.microsoft.com/office/drawing/2014/main" id="{571109E8-55A5-426C-8A9E-47ABDEBC2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9284" y="266700"/>
            <a:ext cx="8534400" cy="6324600"/>
          </a:xfrm>
          <a:prstGeom prst="rect">
            <a:avLst/>
          </a:prstGeom>
        </p:spPr>
      </p:pic>
      <p:pic>
        <p:nvPicPr>
          <p:cNvPr id="6" name="图片 5">
            <a:extLst>
              <a:ext uri="{FF2B5EF4-FFF2-40B4-BE49-F238E27FC236}">
                <a16:creationId xmlns:a16="http://schemas.microsoft.com/office/drawing/2014/main" id="{EC67BD0E-88D7-48CA-8AD4-D144C2D2D6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9476" y="1764340"/>
            <a:ext cx="8772525" cy="4286250"/>
          </a:xfrm>
          <a:prstGeom prst="rect">
            <a:avLst/>
          </a:prstGeom>
        </p:spPr>
      </p:pic>
    </p:spTree>
    <p:extLst>
      <p:ext uri="{BB962C8B-B14F-4D97-AF65-F5344CB8AC3E}">
        <p14:creationId xmlns:p14="http://schemas.microsoft.com/office/powerpoint/2010/main" val="185278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64404" t="15385" b="63077"/>
          <a:stretch/>
        </p:blipFill>
        <p:spPr>
          <a:xfrm>
            <a:off x="789041" y="1923525"/>
            <a:ext cx="1866012" cy="1505475"/>
          </a:xfrm>
          <a:prstGeom prst="rect">
            <a:avLst/>
          </a:prstGeom>
        </p:spPr>
      </p:pic>
      <p:sp>
        <p:nvSpPr>
          <p:cNvPr id="12" name="文本框 11"/>
          <p:cNvSpPr txBox="1"/>
          <p:nvPr/>
        </p:nvSpPr>
        <p:spPr>
          <a:xfrm>
            <a:off x="958238" y="2218202"/>
            <a:ext cx="1266092" cy="830997"/>
          </a:xfrm>
          <a:prstGeom prst="rect">
            <a:avLst/>
          </a:prstGeom>
          <a:noFill/>
        </p:spPr>
        <p:txBody>
          <a:bodyPr wrap="square" rtlCol="0">
            <a:spAutoFit/>
          </a:bodyPr>
          <a:lstStyle/>
          <a:p>
            <a:pPr algn="ctr"/>
            <a:r>
              <a:rPr lang="en-US" altLang="zh-CN" sz="4800" b="1" dirty="0">
                <a:latin typeface="华文新魏" panose="02010800040101010101" pitchFamily="2" charset="-122"/>
                <a:ea typeface="华文新魏" panose="02010800040101010101" pitchFamily="2" charset="-122"/>
              </a:rPr>
              <a:t>0 4</a:t>
            </a:r>
            <a:endParaRPr lang="zh-CN" altLang="en-US" sz="4800" b="1" dirty="0">
              <a:latin typeface="华文新魏" panose="02010800040101010101" pitchFamily="2" charset="-122"/>
              <a:ea typeface="华文新魏" panose="02010800040101010101" pitchFamily="2" charset="-122"/>
            </a:endParaRPr>
          </a:p>
        </p:txBody>
      </p:sp>
      <p:sp>
        <p:nvSpPr>
          <p:cNvPr id="13" name="矩形 12"/>
          <p:cNvSpPr>
            <a:spLocks noChangeArrowheads="1"/>
          </p:cNvSpPr>
          <p:nvPr/>
        </p:nvSpPr>
        <p:spPr bwMode="auto">
          <a:xfrm>
            <a:off x="355566" y="3488166"/>
            <a:ext cx="2432226" cy="510011"/>
          </a:xfrm>
          <a:prstGeom prst="rect">
            <a:avLst/>
          </a:prstGeom>
          <a:noFill/>
          <a:ln>
            <a:noFill/>
          </a:ln>
        </p:spPr>
        <p:txBody>
          <a:bodyPr wrap="square">
            <a:spAutoFit/>
          </a:bodyPr>
          <a:lstStyle/>
          <a:p>
            <a:pPr algn="ctr">
              <a:lnSpc>
                <a:spcPct val="150000"/>
              </a:lnSpc>
            </a:pPr>
            <a:r>
              <a:rPr lang="zh-CN" altLang="en-US" sz="2000" dirty="0">
                <a:latin typeface="华文新魏" panose="02010800040101010101" pitchFamily="2" charset="-122"/>
                <a:ea typeface="华文新魏" panose="02010800040101010101" pitchFamily="2" charset="-122"/>
              </a:rPr>
              <a:t>往年真题</a:t>
            </a:r>
            <a:endParaRPr lang="en-US" altLang="zh-CN" sz="2000" dirty="0">
              <a:latin typeface="华文新魏" panose="02010800040101010101" pitchFamily="2" charset="-122"/>
              <a:ea typeface="华文新魏" panose="02010800040101010101" pitchFamily="2" charset="-122"/>
            </a:endParaRPr>
          </a:p>
        </p:txBody>
      </p:sp>
      <p:pic>
        <p:nvPicPr>
          <p:cNvPr id="4" name="图片 3">
            <a:extLst>
              <a:ext uri="{FF2B5EF4-FFF2-40B4-BE49-F238E27FC236}">
                <a16:creationId xmlns:a16="http://schemas.microsoft.com/office/drawing/2014/main" id="{1A0CB91D-57F3-4B75-8F76-D636282ED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053" y="700087"/>
            <a:ext cx="8572500" cy="5457825"/>
          </a:xfrm>
          <a:prstGeom prst="rect">
            <a:avLst/>
          </a:prstGeom>
        </p:spPr>
      </p:pic>
      <p:pic>
        <p:nvPicPr>
          <p:cNvPr id="6" name="图片 5">
            <a:extLst>
              <a:ext uri="{FF2B5EF4-FFF2-40B4-BE49-F238E27FC236}">
                <a16:creationId xmlns:a16="http://schemas.microsoft.com/office/drawing/2014/main" id="{C0259C6C-D697-4B78-A9BB-075911B967CB}"/>
              </a:ext>
            </a:extLst>
          </p:cNvPr>
          <p:cNvPicPr>
            <a:picLocks noChangeAspect="1"/>
          </p:cNvPicPr>
          <p:nvPr/>
        </p:nvPicPr>
        <p:blipFill rotWithShape="1">
          <a:blip r:embed="rId4">
            <a:extLst>
              <a:ext uri="{28A0092B-C50C-407E-A947-70E740481C1C}">
                <a14:useLocalDpi xmlns:a14="http://schemas.microsoft.com/office/drawing/2010/main" val="0"/>
              </a:ext>
            </a:extLst>
          </a:blip>
          <a:srcRect l="17229" t="14689" r="5730"/>
          <a:stretch/>
        </p:blipFill>
        <p:spPr>
          <a:xfrm>
            <a:off x="4189228" y="3636335"/>
            <a:ext cx="6039294" cy="2852186"/>
          </a:xfrm>
          <a:prstGeom prst="rect">
            <a:avLst/>
          </a:prstGeom>
        </p:spPr>
      </p:pic>
    </p:spTree>
    <p:extLst>
      <p:ext uri="{BB962C8B-B14F-4D97-AF65-F5344CB8AC3E}">
        <p14:creationId xmlns:p14="http://schemas.microsoft.com/office/powerpoint/2010/main" val="333833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64404" t="15385" b="63077"/>
          <a:stretch/>
        </p:blipFill>
        <p:spPr>
          <a:xfrm>
            <a:off x="789041" y="1923525"/>
            <a:ext cx="1866012" cy="1505475"/>
          </a:xfrm>
          <a:prstGeom prst="rect">
            <a:avLst/>
          </a:prstGeom>
        </p:spPr>
      </p:pic>
      <p:sp>
        <p:nvSpPr>
          <p:cNvPr id="12" name="文本框 11"/>
          <p:cNvSpPr txBox="1"/>
          <p:nvPr/>
        </p:nvSpPr>
        <p:spPr>
          <a:xfrm>
            <a:off x="958238" y="2218202"/>
            <a:ext cx="1266092" cy="830997"/>
          </a:xfrm>
          <a:prstGeom prst="rect">
            <a:avLst/>
          </a:prstGeom>
          <a:noFill/>
        </p:spPr>
        <p:txBody>
          <a:bodyPr wrap="square" rtlCol="0">
            <a:spAutoFit/>
          </a:bodyPr>
          <a:lstStyle/>
          <a:p>
            <a:pPr algn="ctr"/>
            <a:r>
              <a:rPr lang="en-US" altLang="zh-CN" sz="4800" b="1" dirty="0">
                <a:latin typeface="华文新魏" panose="02010800040101010101" pitchFamily="2" charset="-122"/>
                <a:ea typeface="华文新魏" panose="02010800040101010101" pitchFamily="2" charset="-122"/>
              </a:rPr>
              <a:t>0 4</a:t>
            </a:r>
            <a:endParaRPr lang="zh-CN" altLang="en-US" sz="4800" b="1" dirty="0">
              <a:latin typeface="华文新魏" panose="02010800040101010101" pitchFamily="2" charset="-122"/>
              <a:ea typeface="华文新魏" panose="02010800040101010101" pitchFamily="2" charset="-122"/>
            </a:endParaRPr>
          </a:p>
        </p:txBody>
      </p:sp>
      <p:sp>
        <p:nvSpPr>
          <p:cNvPr id="13" name="矩形 12"/>
          <p:cNvSpPr>
            <a:spLocks noChangeArrowheads="1"/>
          </p:cNvSpPr>
          <p:nvPr/>
        </p:nvSpPr>
        <p:spPr bwMode="auto">
          <a:xfrm>
            <a:off x="355566" y="3488166"/>
            <a:ext cx="2432226" cy="510011"/>
          </a:xfrm>
          <a:prstGeom prst="rect">
            <a:avLst/>
          </a:prstGeom>
          <a:noFill/>
          <a:ln>
            <a:noFill/>
          </a:ln>
        </p:spPr>
        <p:txBody>
          <a:bodyPr wrap="square">
            <a:spAutoFit/>
          </a:bodyPr>
          <a:lstStyle/>
          <a:p>
            <a:pPr algn="ctr">
              <a:lnSpc>
                <a:spcPct val="150000"/>
              </a:lnSpc>
            </a:pPr>
            <a:r>
              <a:rPr lang="zh-CN" altLang="en-US" sz="2000" dirty="0">
                <a:latin typeface="华文新魏" panose="02010800040101010101" pitchFamily="2" charset="-122"/>
                <a:ea typeface="华文新魏" panose="02010800040101010101" pitchFamily="2" charset="-122"/>
              </a:rPr>
              <a:t>往年真题</a:t>
            </a:r>
            <a:endParaRPr lang="en-US" altLang="zh-CN" sz="2000" dirty="0">
              <a:latin typeface="华文新魏" panose="02010800040101010101" pitchFamily="2" charset="-122"/>
              <a:ea typeface="华文新魏" panose="02010800040101010101" pitchFamily="2" charset="-122"/>
            </a:endParaRPr>
          </a:p>
        </p:txBody>
      </p:sp>
      <p:pic>
        <p:nvPicPr>
          <p:cNvPr id="4" name="图片 3">
            <a:extLst>
              <a:ext uri="{FF2B5EF4-FFF2-40B4-BE49-F238E27FC236}">
                <a16:creationId xmlns:a16="http://schemas.microsoft.com/office/drawing/2014/main" id="{7DF884A0-F787-4BAD-AA3C-607FD13E5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062" y="285750"/>
            <a:ext cx="8648700" cy="6286500"/>
          </a:xfrm>
          <a:prstGeom prst="rect">
            <a:avLst/>
          </a:prstGeom>
        </p:spPr>
      </p:pic>
      <p:pic>
        <p:nvPicPr>
          <p:cNvPr id="8" name="图片 7">
            <a:extLst>
              <a:ext uri="{FF2B5EF4-FFF2-40B4-BE49-F238E27FC236}">
                <a16:creationId xmlns:a16="http://schemas.microsoft.com/office/drawing/2014/main" id="{B9E235C0-119A-4228-9749-2EA6DF067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3136" y="1576417"/>
            <a:ext cx="6407550" cy="3823497"/>
          </a:xfrm>
          <a:prstGeom prst="rect">
            <a:avLst/>
          </a:prstGeom>
        </p:spPr>
      </p:pic>
    </p:spTree>
    <p:extLst>
      <p:ext uri="{BB962C8B-B14F-4D97-AF65-F5344CB8AC3E}">
        <p14:creationId xmlns:p14="http://schemas.microsoft.com/office/powerpoint/2010/main" val="262876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64404" t="15385" b="63077"/>
          <a:stretch/>
        </p:blipFill>
        <p:spPr>
          <a:xfrm>
            <a:off x="789041" y="1923525"/>
            <a:ext cx="1866012" cy="1505475"/>
          </a:xfrm>
          <a:prstGeom prst="rect">
            <a:avLst/>
          </a:prstGeom>
        </p:spPr>
      </p:pic>
      <p:sp>
        <p:nvSpPr>
          <p:cNvPr id="12" name="文本框 11"/>
          <p:cNvSpPr txBox="1"/>
          <p:nvPr/>
        </p:nvSpPr>
        <p:spPr>
          <a:xfrm>
            <a:off x="958238" y="2218202"/>
            <a:ext cx="1266092" cy="830997"/>
          </a:xfrm>
          <a:prstGeom prst="rect">
            <a:avLst/>
          </a:prstGeom>
          <a:noFill/>
        </p:spPr>
        <p:txBody>
          <a:bodyPr wrap="square" rtlCol="0">
            <a:spAutoFit/>
          </a:bodyPr>
          <a:lstStyle/>
          <a:p>
            <a:pPr algn="ctr"/>
            <a:r>
              <a:rPr lang="en-US" altLang="zh-CN" sz="4800" b="1" dirty="0">
                <a:latin typeface="华文新魏" panose="02010800040101010101" pitchFamily="2" charset="-122"/>
                <a:ea typeface="华文新魏" panose="02010800040101010101" pitchFamily="2" charset="-122"/>
              </a:rPr>
              <a:t>0 4</a:t>
            </a:r>
            <a:endParaRPr lang="zh-CN" altLang="en-US" sz="4800" b="1" dirty="0">
              <a:latin typeface="华文新魏" panose="02010800040101010101" pitchFamily="2" charset="-122"/>
              <a:ea typeface="华文新魏" panose="02010800040101010101" pitchFamily="2" charset="-122"/>
            </a:endParaRPr>
          </a:p>
        </p:txBody>
      </p:sp>
      <p:sp>
        <p:nvSpPr>
          <p:cNvPr id="13" name="矩形 12"/>
          <p:cNvSpPr>
            <a:spLocks noChangeArrowheads="1"/>
          </p:cNvSpPr>
          <p:nvPr/>
        </p:nvSpPr>
        <p:spPr bwMode="auto">
          <a:xfrm>
            <a:off x="355566" y="3488166"/>
            <a:ext cx="2432226" cy="510011"/>
          </a:xfrm>
          <a:prstGeom prst="rect">
            <a:avLst/>
          </a:prstGeom>
          <a:noFill/>
          <a:ln>
            <a:noFill/>
          </a:ln>
        </p:spPr>
        <p:txBody>
          <a:bodyPr wrap="square">
            <a:spAutoFit/>
          </a:bodyPr>
          <a:lstStyle/>
          <a:p>
            <a:pPr algn="ctr">
              <a:lnSpc>
                <a:spcPct val="150000"/>
              </a:lnSpc>
            </a:pPr>
            <a:r>
              <a:rPr lang="zh-CN" altLang="en-US" sz="2000" dirty="0">
                <a:latin typeface="华文新魏" panose="02010800040101010101" pitchFamily="2" charset="-122"/>
                <a:ea typeface="华文新魏" panose="02010800040101010101" pitchFamily="2" charset="-122"/>
              </a:rPr>
              <a:t>往年真题</a:t>
            </a:r>
            <a:endParaRPr lang="en-US" altLang="zh-CN" sz="2000" dirty="0">
              <a:latin typeface="华文新魏" panose="02010800040101010101" pitchFamily="2" charset="-122"/>
              <a:ea typeface="华文新魏" panose="02010800040101010101" pitchFamily="2" charset="-122"/>
            </a:endParaRPr>
          </a:p>
        </p:txBody>
      </p:sp>
      <p:pic>
        <p:nvPicPr>
          <p:cNvPr id="4" name="图片 3">
            <a:extLst>
              <a:ext uri="{FF2B5EF4-FFF2-40B4-BE49-F238E27FC236}">
                <a16:creationId xmlns:a16="http://schemas.microsoft.com/office/drawing/2014/main" id="{3CE66741-F24F-4920-B0E4-C82B76CD2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053" y="100012"/>
            <a:ext cx="8096250" cy="6657975"/>
          </a:xfrm>
          <a:prstGeom prst="rect">
            <a:avLst/>
          </a:prstGeom>
        </p:spPr>
      </p:pic>
      <p:pic>
        <p:nvPicPr>
          <p:cNvPr id="6" name="图片 5">
            <a:extLst>
              <a:ext uri="{FF2B5EF4-FFF2-40B4-BE49-F238E27FC236}">
                <a16:creationId xmlns:a16="http://schemas.microsoft.com/office/drawing/2014/main" id="{6757398B-971B-4994-A166-13F463E8FEDC}"/>
              </a:ext>
            </a:extLst>
          </p:cNvPr>
          <p:cNvPicPr>
            <a:picLocks noChangeAspect="1"/>
          </p:cNvPicPr>
          <p:nvPr/>
        </p:nvPicPr>
        <p:blipFill rotWithShape="1">
          <a:blip r:embed="rId4">
            <a:extLst>
              <a:ext uri="{28A0092B-C50C-407E-A947-70E740481C1C}">
                <a14:useLocalDpi xmlns:a14="http://schemas.microsoft.com/office/drawing/2010/main" val="0"/>
              </a:ext>
            </a:extLst>
          </a:blip>
          <a:srcRect t="11818" r="19890"/>
          <a:stretch/>
        </p:blipFill>
        <p:spPr>
          <a:xfrm>
            <a:off x="6945265" y="2902688"/>
            <a:ext cx="4891169" cy="3855299"/>
          </a:xfrm>
          <a:prstGeom prst="rect">
            <a:avLst/>
          </a:prstGeom>
        </p:spPr>
      </p:pic>
    </p:spTree>
    <p:extLst>
      <p:ext uri="{BB962C8B-B14F-4D97-AF65-F5344CB8AC3E}">
        <p14:creationId xmlns:p14="http://schemas.microsoft.com/office/powerpoint/2010/main" val="25426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64404" t="15385" b="63077"/>
          <a:stretch/>
        </p:blipFill>
        <p:spPr>
          <a:xfrm>
            <a:off x="789041" y="1923525"/>
            <a:ext cx="1866012" cy="1505475"/>
          </a:xfrm>
          <a:prstGeom prst="rect">
            <a:avLst/>
          </a:prstGeom>
        </p:spPr>
      </p:pic>
      <p:sp>
        <p:nvSpPr>
          <p:cNvPr id="12" name="文本框 11"/>
          <p:cNvSpPr txBox="1"/>
          <p:nvPr/>
        </p:nvSpPr>
        <p:spPr>
          <a:xfrm>
            <a:off x="958238" y="2218202"/>
            <a:ext cx="1266092" cy="830997"/>
          </a:xfrm>
          <a:prstGeom prst="rect">
            <a:avLst/>
          </a:prstGeom>
          <a:noFill/>
        </p:spPr>
        <p:txBody>
          <a:bodyPr wrap="square" rtlCol="0">
            <a:spAutoFit/>
          </a:bodyPr>
          <a:lstStyle/>
          <a:p>
            <a:pPr algn="ctr"/>
            <a:r>
              <a:rPr lang="en-US" altLang="zh-CN" sz="4800" b="1" dirty="0">
                <a:latin typeface="华文新魏" panose="02010800040101010101" pitchFamily="2" charset="-122"/>
                <a:ea typeface="华文新魏" panose="02010800040101010101" pitchFamily="2" charset="-122"/>
              </a:rPr>
              <a:t>0 4</a:t>
            </a:r>
            <a:endParaRPr lang="zh-CN" altLang="en-US" sz="4800" b="1" dirty="0">
              <a:latin typeface="华文新魏" panose="02010800040101010101" pitchFamily="2" charset="-122"/>
              <a:ea typeface="华文新魏" panose="02010800040101010101" pitchFamily="2" charset="-122"/>
            </a:endParaRPr>
          </a:p>
        </p:txBody>
      </p:sp>
      <p:sp>
        <p:nvSpPr>
          <p:cNvPr id="13" name="矩形 12"/>
          <p:cNvSpPr>
            <a:spLocks noChangeArrowheads="1"/>
          </p:cNvSpPr>
          <p:nvPr/>
        </p:nvSpPr>
        <p:spPr bwMode="auto">
          <a:xfrm>
            <a:off x="355566" y="3488166"/>
            <a:ext cx="2432226" cy="510011"/>
          </a:xfrm>
          <a:prstGeom prst="rect">
            <a:avLst/>
          </a:prstGeom>
          <a:noFill/>
          <a:ln>
            <a:noFill/>
          </a:ln>
        </p:spPr>
        <p:txBody>
          <a:bodyPr wrap="square">
            <a:spAutoFit/>
          </a:bodyPr>
          <a:lstStyle/>
          <a:p>
            <a:pPr algn="ctr">
              <a:lnSpc>
                <a:spcPct val="150000"/>
              </a:lnSpc>
            </a:pPr>
            <a:r>
              <a:rPr lang="zh-CN" altLang="en-US" sz="2000" dirty="0">
                <a:latin typeface="华文新魏" panose="02010800040101010101" pitchFamily="2" charset="-122"/>
                <a:ea typeface="华文新魏" panose="02010800040101010101" pitchFamily="2" charset="-122"/>
              </a:rPr>
              <a:t>往年真题</a:t>
            </a:r>
            <a:endParaRPr lang="en-US" altLang="zh-CN" sz="2000" dirty="0">
              <a:latin typeface="华文新魏" panose="02010800040101010101" pitchFamily="2" charset="-122"/>
              <a:ea typeface="华文新魏" panose="02010800040101010101" pitchFamily="2" charset="-122"/>
            </a:endParaRPr>
          </a:p>
        </p:txBody>
      </p:sp>
      <p:pic>
        <p:nvPicPr>
          <p:cNvPr id="4" name="图片 3">
            <a:extLst>
              <a:ext uri="{FF2B5EF4-FFF2-40B4-BE49-F238E27FC236}">
                <a16:creationId xmlns:a16="http://schemas.microsoft.com/office/drawing/2014/main" id="{1B7126B0-EBBC-43E0-A085-3C9A611DE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1288" y="0"/>
            <a:ext cx="6829425" cy="6734175"/>
          </a:xfrm>
          <a:prstGeom prst="rect">
            <a:avLst/>
          </a:prstGeom>
        </p:spPr>
      </p:pic>
      <p:pic>
        <p:nvPicPr>
          <p:cNvPr id="8" name="图片 7">
            <a:extLst>
              <a:ext uri="{FF2B5EF4-FFF2-40B4-BE49-F238E27FC236}">
                <a16:creationId xmlns:a16="http://schemas.microsoft.com/office/drawing/2014/main" id="{6D704F70-120E-4D03-B3A9-953CF7CE82D2}"/>
              </a:ext>
            </a:extLst>
          </p:cNvPr>
          <p:cNvPicPr>
            <a:picLocks noChangeAspect="1"/>
          </p:cNvPicPr>
          <p:nvPr/>
        </p:nvPicPr>
        <p:blipFill rotWithShape="1">
          <a:blip r:embed="rId4">
            <a:extLst>
              <a:ext uri="{28A0092B-C50C-407E-A947-70E740481C1C}">
                <a14:useLocalDpi xmlns:a14="http://schemas.microsoft.com/office/drawing/2010/main" val="0"/>
              </a:ext>
            </a:extLst>
          </a:blip>
          <a:srcRect t="8517" r="3067" b="3062"/>
          <a:stretch/>
        </p:blipFill>
        <p:spPr>
          <a:xfrm>
            <a:off x="2500533" y="2655652"/>
            <a:ext cx="7728668" cy="4253023"/>
          </a:xfrm>
          <a:prstGeom prst="rect">
            <a:avLst/>
          </a:prstGeom>
        </p:spPr>
      </p:pic>
    </p:spTree>
    <p:extLst>
      <p:ext uri="{BB962C8B-B14F-4D97-AF65-F5344CB8AC3E}">
        <p14:creationId xmlns:p14="http://schemas.microsoft.com/office/powerpoint/2010/main" val="223837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64404" t="15385" b="63077"/>
          <a:stretch/>
        </p:blipFill>
        <p:spPr>
          <a:xfrm>
            <a:off x="789041" y="1923525"/>
            <a:ext cx="1866012" cy="1505475"/>
          </a:xfrm>
          <a:prstGeom prst="rect">
            <a:avLst/>
          </a:prstGeom>
        </p:spPr>
      </p:pic>
      <p:sp>
        <p:nvSpPr>
          <p:cNvPr id="12" name="文本框 11"/>
          <p:cNvSpPr txBox="1"/>
          <p:nvPr/>
        </p:nvSpPr>
        <p:spPr>
          <a:xfrm>
            <a:off x="958238" y="2218202"/>
            <a:ext cx="1266092" cy="830997"/>
          </a:xfrm>
          <a:prstGeom prst="rect">
            <a:avLst/>
          </a:prstGeom>
          <a:noFill/>
        </p:spPr>
        <p:txBody>
          <a:bodyPr wrap="square" rtlCol="0">
            <a:spAutoFit/>
          </a:bodyPr>
          <a:lstStyle/>
          <a:p>
            <a:pPr algn="ctr"/>
            <a:r>
              <a:rPr lang="en-US" altLang="zh-CN" sz="4800" b="1" dirty="0">
                <a:latin typeface="华文新魏" panose="02010800040101010101" pitchFamily="2" charset="-122"/>
                <a:ea typeface="华文新魏" panose="02010800040101010101" pitchFamily="2" charset="-122"/>
              </a:rPr>
              <a:t>0 4</a:t>
            </a:r>
            <a:endParaRPr lang="zh-CN" altLang="en-US" sz="4800" b="1" dirty="0">
              <a:latin typeface="华文新魏" panose="02010800040101010101" pitchFamily="2" charset="-122"/>
              <a:ea typeface="华文新魏" panose="02010800040101010101" pitchFamily="2" charset="-122"/>
            </a:endParaRPr>
          </a:p>
        </p:txBody>
      </p:sp>
      <p:sp>
        <p:nvSpPr>
          <p:cNvPr id="13" name="矩形 12"/>
          <p:cNvSpPr>
            <a:spLocks noChangeArrowheads="1"/>
          </p:cNvSpPr>
          <p:nvPr/>
        </p:nvSpPr>
        <p:spPr bwMode="auto">
          <a:xfrm>
            <a:off x="355566" y="3488166"/>
            <a:ext cx="2432226" cy="510011"/>
          </a:xfrm>
          <a:prstGeom prst="rect">
            <a:avLst/>
          </a:prstGeom>
          <a:noFill/>
          <a:ln>
            <a:noFill/>
          </a:ln>
        </p:spPr>
        <p:txBody>
          <a:bodyPr wrap="square">
            <a:spAutoFit/>
          </a:bodyPr>
          <a:lstStyle/>
          <a:p>
            <a:pPr algn="ctr">
              <a:lnSpc>
                <a:spcPct val="150000"/>
              </a:lnSpc>
            </a:pPr>
            <a:r>
              <a:rPr lang="zh-CN" altLang="en-US" sz="2000" dirty="0">
                <a:latin typeface="华文新魏" panose="02010800040101010101" pitchFamily="2" charset="-122"/>
                <a:ea typeface="华文新魏" panose="02010800040101010101" pitchFamily="2" charset="-122"/>
              </a:rPr>
              <a:t>往年真题</a:t>
            </a:r>
            <a:endParaRPr lang="en-US" altLang="zh-CN" sz="2000" dirty="0">
              <a:latin typeface="华文新魏" panose="02010800040101010101" pitchFamily="2" charset="-122"/>
              <a:ea typeface="华文新魏" panose="02010800040101010101" pitchFamily="2" charset="-122"/>
            </a:endParaRPr>
          </a:p>
        </p:txBody>
      </p:sp>
      <p:pic>
        <p:nvPicPr>
          <p:cNvPr id="6" name="图片 5">
            <a:extLst>
              <a:ext uri="{FF2B5EF4-FFF2-40B4-BE49-F238E27FC236}">
                <a16:creationId xmlns:a16="http://schemas.microsoft.com/office/drawing/2014/main" id="{A5DFB19E-E55B-4A39-A998-76D9A0358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3088" y="0"/>
            <a:ext cx="6405824" cy="6858000"/>
          </a:xfrm>
          <a:prstGeom prst="rect">
            <a:avLst/>
          </a:prstGeom>
        </p:spPr>
      </p:pic>
      <p:pic>
        <p:nvPicPr>
          <p:cNvPr id="8" name="图片 7">
            <a:extLst>
              <a:ext uri="{FF2B5EF4-FFF2-40B4-BE49-F238E27FC236}">
                <a16:creationId xmlns:a16="http://schemas.microsoft.com/office/drawing/2014/main" id="{A9C48167-F646-4D4C-ADB0-5D1469CB1C96}"/>
              </a:ext>
            </a:extLst>
          </p:cNvPr>
          <p:cNvPicPr>
            <a:picLocks noChangeAspect="1"/>
          </p:cNvPicPr>
          <p:nvPr/>
        </p:nvPicPr>
        <p:blipFill rotWithShape="1">
          <a:blip r:embed="rId4">
            <a:extLst>
              <a:ext uri="{28A0092B-C50C-407E-A947-70E740481C1C}">
                <a14:useLocalDpi xmlns:a14="http://schemas.microsoft.com/office/drawing/2010/main" val="0"/>
              </a:ext>
            </a:extLst>
          </a:blip>
          <a:srcRect r="21208" b="76806"/>
          <a:stretch/>
        </p:blipFill>
        <p:spPr>
          <a:xfrm>
            <a:off x="2943907" y="2716857"/>
            <a:ext cx="6304185" cy="1281320"/>
          </a:xfrm>
          <a:prstGeom prst="rect">
            <a:avLst/>
          </a:prstGeom>
        </p:spPr>
      </p:pic>
      <p:pic>
        <p:nvPicPr>
          <p:cNvPr id="10" name="图片 9">
            <a:extLst>
              <a:ext uri="{FF2B5EF4-FFF2-40B4-BE49-F238E27FC236}">
                <a16:creationId xmlns:a16="http://schemas.microsoft.com/office/drawing/2014/main" id="{D7D0F682-9440-4AD4-B385-59C07B286A55}"/>
              </a:ext>
            </a:extLst>
          </p:cNvPr>
          <p:cNvPicPr>
            <a:picLocks noChangeAspect="1"/>
          </p:cNvPicPr>
          <p:nvPr/>
        </p:nvPicPr>
        <p:blipFill rotWithShape="1">
          <a:blip r:embed="rId4">
            <a:extLst>
              <a:ext uri="{28A0092B-C50C-407E-A947-70E740481C1C}">
                <a14:useLocalDpi xmlns:a14="http://schemas.microsoft.com/office/drawing/2010/main" val="0"/>
              </a:ext>
            </a:extLst>
          </a:blip>
          <a:srcRect l="52153" t="14078" r="2795" b="24753"/>
          <a:stretch/>
        </p:blipFill>
        <p:spPr>
          <a:xfrm>
            <a:off x="7734651" y="3488166"/>
            <a:ext cx="3604592" cy="3379304"/>
          </a:xfrm>
          <a:prstGeom prst="rect">
            <a:avLst/>
          </a:prstGeom>
        </p:spPr>
      </p:pic>
    </p:spTree>
    <p:extLst>
      <p:ext uri="{BB962C8B-B14F-4D97-AF65-F5344CB8AC3E}">
        <p14:creationId xmlns:p14="http://schemas.microsoft.com/office/powerpoint/2010/main" val="245776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64404" t="15385" b="63077"/>
          <a:stretch/>
        </p:blipFill>
        <p:spPr>
          <a:xfrm>
            <a:off x="789041" y="1923525"/>
            <a:ext cx="1866012" cy="1505475"/>
          </a:xfrm>
          <a:prstGeom prst="rect">
            <a:avLst/>
          </a:prstGeom>
        </p:spPr>
      </p:pic>
      <p:sp>
        <p:nvSpPr>
          <p:cNvPr id="12" name="文本框 11"/>
          <p:cNvSpPr txBox="1"/>
          <p:nvPr/>
        </p:nvSpPr>
        <p:spPr>
          <a:xfrm>
            <a:off x="958238" y="2218202"/>
            <a:ext cx="1266092" cy="830997"/>
          </a:xfrm>
          <a:prstGeom prst="rect">
            <a:avLst/>
          </a:prstGeom>
          <a:noFill/>
        </p:spPr>
        <p:txBody>
          <a:bodyPr wrap="square" rtlCol="0">
            <a:spAutoFit/>
          </a:bodyPr>
          <a:lstStyle/>
          <a:p>
            <a:pPr algn="ctr"/>
            <a:r>
              <a:rPr lang="en-US" altLang="zh-CN" sz="4800" b="1" dirty="0">
                <a:latin typeface="华文新魏" panose="02010800040101010101" pitchFamily="2" charset="-122"/>
                <a:ea typeface="华文新魏" panose="02010800040101010101" pitchFamily="2" charset="-122"/>
              </a:rPr>
              <a:t>0 4</a:t>
            </a:r>
            <a:endParaRPr lang="zh-CN" altLang="en-US" sz="4800" b="1" dirty="0">
              <a:latin typeface="华文新魏" panose="02010800040101010101" pitchFamily="2" charset="-122"/>
              <a:ea typeface="华文新魏" panose="02010800040101010101" pitchFamily="2" charset="-122"/>
            </a:endParaRPr>
          </a:p>
        </p:txBody>
      </p:sp>
      <p:sp>
        <p:nvSpPr>
          <p:cNvPr id="13" name="矩形 12"/>
          <p:cNvSpPr>
            <a:spLocks noChangeArrowheads="1"/>
          </p:cNvSpPr>
          <p:nvPr/>
        </p:nvSpPr>
        <p:spPr bwMode="auto">
          <a:xfrm>
            <a:off x="355566" y="3488166"/>
            <a:ext cx="2432226" cy="510011"/>
          </a:xfrm>
          <a:prstGeom prst="rect">
            <a:avLst/>
          </a:prstGeom>
          <a:noFill/>
          <a:ln>
            <a:noFill/>
          </a:ln>
        </p:spPr>
        <p:txBody>
          <a:bodyPr wrap="square">
            <a:spAutoFit/>
          </a:bodyPr>
          <a:lstStyle/>
          <a:p>
            <a:pPr algn="ctr">
              <a:lnSpc>
                <a:spcPct val="150000"/>
              </a:lnSpc>
            </a:pPr>
            <a:r>
              <a:rPr lang="zh-CN" altLang="en-US" sz="2000" dirty="0">
                <a:latin typeface="华文新魏" panose="02010800040101010101" pitchFamily="2" charset="-122"/>
                <a:ea typeface="华文新魏" panose="02010800040101010101" pitchFamily="2" charset="-122"/>
              </a:rPr>
              <a:t>往年真题</a:t>
            </a:r>
            <a:endParaRPr lang="en-US" altLang="zh-CN" sz="2000" dirty="0">
              <a:latin typeface="华文新魏" panose="02010800040101010101" pitchFamily="2" charset="-122"/>
              <a:ea typeface="华文新魏" panose="02010800040101010101" pitchFamily="2" charset="-122"/>
            </a:endParaRPr>
          </a:p>
        </p:txBody>
      </p:sp>
      <p:pic>
        <p:nvPicPr>
          <p:cNvPr id="4" name="图片 3">
            <a:extLst>
              <a:ext uri="{FF2B5EF4-FFF2-40B4-BE49-F238E27FC236}">
                <a16:creationId xmlns:a16="http://schemas.microsoft.com/office/drawing/2014/main" id="{AA91A4E6-D3BF-42E0-B7E7-1F9814B14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545" y="1"/>
            <a:ext cx="6036681" cy="6857999"/>
          </a:xfrm>
          <a:prstGeom prst="rect">
            <a:avLst/>
          </a:prstGeom>
        </p:spPr>
      </p:pic>
      <p:pic>
        <p:nvPicPr>
          <p:cNvPr id="6" name="图片 5">
            <a:extLst>
              <a:ext uri="{FF2B5EF4-FFF2-40B4-BE49-F238E27FC236}">
                <a16:creationId xmlns:a16="http://schemas.microsoft.com/office/drawing/2014/main" id="{7F932B61-2D2C-4CAB-B8E3-9120FC08237A}"/>
              </a:ext>
            </a:extLst>
          </p:cNvPr>
          <p:cNvPicPr>
            <a:picLocks noChangeAspect="1"/>
          </p:cNvPicPr>
          <p:nvPr/>
        </p:nvPicPr>
        <p:blipFill rotWithShape="1">
          <a:blip r:embed="rId4">
            <a:extLst>
              <a:ext uri="{28A0092B-C50C-407E-A947-70E740481C1C}">
                <a14:useLocalDpi xmlns:a14="http://schemas.microsoft.com/office/drawing/2010/main" val="0"/>
              </a:ext>
            </a:extLst>
          </a:blip>
          <a:srcRect l="10580" t="78845" r="28302" b="3403"/>
          <a:stretch/>
        </p:blipFill>
        <p:spPr>
          <a:xfrm>
            <a:off x="7255429" y="3617844"/>
            <a:ext cx="4890052" cy="980661"/>
          </a:xfrm>
          <a:prstGeom prst="rect">
            <a:avLst/>
          </a:prstGeom>
        </p:spPr>
      </p:pic>
    </p:spTree>
    <p:extLst>
      <p:ext uri="{BB962C8B-B14F-4D97-AF65-F5344CB8AC3E}">
        <p14:creationId xmlns:p14="http://schemas.microsoft.com/office/powerpoint/2010/main" val="320008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64404" t="15385" b="63077"/>
          <a:stretch/>
        </p:blipFill>
        <p:spPr>
          <a:xfrm>
            <a:off x="789041" y="1923525"/>
            <a:ext cx="1866012" cy="1505475"/>
          </a:xfrm>
          <a:prstGeom prst="rect">
            <a:avLst/>
          </a:prstGeom>
        </p:spPr>
      </p:pic>
      <p:sp>
        <p:nvSpPr>
          <p:cNvPr id="12" name="文本框 11"/>
          <p:cNvSpPr txBox="1"/>
          <p:nvPr/>
        </p:nvSpPr>
        <p:spPr>
          <a:xfrm>
            <a:off x="958238" y="2218202"/>
            <a:ext cx="1266092" cy="830997"/>
          </a:xfrm>
          <a:prstGeom prst="rect">
            <a:avLst/>
          </a:prstGeom>
          <a:noFill/>
        </p:spPr>
        <p:txBody>
          <a:bodyPr wrap="square" rtlCol="0">
            <a:spAutoFit/>
          </a:bodyPr>
          <a:lstStyle/>
          <a:p>
            <a:pPr algn="ctr"/>
            <a:r>
              <a:rPr lang="en-US" altLang="zh-CN" sz="4800" b="1" dirty="0">
                <a:latin typeface="华文新魏" panose="02010800040101010101" pitchFamily="2" charset="-122"/>
                <a:ea typeface="华文新魏" panose="02010800040101010101" pitchFamily="2" charset="-122"/>
              </a:rPr>
              <a:t>0 4</a:t>
            </a:r>
            <a:endParaRPr lang="zh-CN" altLang="en-US" sz="4800" b="1" dirty="0">
              <a:latin typeface="华文新魏" panose="02010800040101010101" pitchFamily="2" charset="-122"/>
              <a:ea typeface="华文新魏" panose="02010800040101010101" pitchFamily="2" charset="-122"/>
            </a:endParaRPr>
          </a:p>
        </p:txBody>
      </p:sp>
      <p:sp>
        <p:nvSpPr>
          <p:cNvPr id="13" name="矩形 12"/>
          <p:cNvSpPr>
            <a:spLocks noChangeArrowheads="1"/>
          </p:cNvSpPr>
          <p:nvPr/>
        </p:nvSpPr>
        <p:spPr bwMode="auto">
          <a:xfrm>
            <a:off x="355566" y="3488166"/>
            <a:ext cx="2432226" cy="510011"/>
          </a:xfrm>
          <a:prstGeom prst="rect">
            <a:avLst/>
          </a:prstGeom>
          <a:noFill/>
          <a:ln>
            <a:noFill/>
          </a:ln>
        </p:spPr>
        <p:txBody>
          <a:bodyPr wrap="square">
            <a:spAutoFit/>
          </a:bodyPr>
          <a:lstStyle/>
          <a:p>
            <a:pPr algn="ctr">
              <a:lnSpc>
                <a:spcPct val="150000"/>
              </a:lnSpc>
            </a:pPr>
            <a:r>
              <a:rPr lang="zh-CN" altLang="en-US" sz="2000" dirty="0">
                <a:latin typeface="华文新魏" panose="02010800040101010101" pitchFamily="2" charset="-122"/>
                <a:ea typeface="华文新魏" panose="02010800040101010101" pitchFamily="2" charset="-122"/>
              </a:rPr>
              <a:t>往年真题</a:t>
            </a:r>
            <a:endParaRPr lang="en-US" altLang="zh-CN" sz="2000" dirty="0">
              <a:latin typeface="华文新魏" panose="02010800040101010101" pitchFamily="2" charset="-122"/>
              <a:ea typeface="华文新魏" panose="02010800040101010101" pitchFamily="2" charset="-122"/>
            </a:endParaRPr>
          </a:p>
        </p:txBody>
      </p:sp>
      <p:pic>
        <p:nvPicPr>
          <p:cNvPr id="4" name="图片 3">
            <a:extLst>
              <a:ext uri="{FF2B5EF4-FFF2-40B4-BE49-F238E27FC236}">
                <a16:creationId xmlns:a16="http://schemas.microsoft.com/office/drawing/2014/main" id="{83C75504-B21F-436C-BFD6-090EE6304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39" y="0"/>
            <a:ext cx="5067721" cy="6858000"/>
          </a:xfrm>
          <a:prstGeom prst="rect">
            <a:avLst/>
          </a:prstGeom>
        </p:spPr>
      </p:pic>
    </p:spTree>
    <p:extLst>
      <p:ext uri="{BB962C8B-B14F-4D97-AF65-F5344CB8AC3E}">
        <p14:creationId xmlns:p14="http://schemas.microsoft.com/office/powerpoint/2010/main" val="305341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33847" t="11828" r="31458" b="66667"/>
          <a:stretch/>
        </p:blipFill>
        <p:spPr>
          <a:xfrm>
            <a:off x="453343" y="-323558"/>
            <a:ext cx="8328074" cy="6882711"/>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183" y="3871636"/>
            <a:ext cx="3685578" cy="2986364"/>
          </a:xfrm>
          <a:prstGeom prst="rect">
            <a:avLst/>
          </a:prstGeom>
        </p:spPr>
      </p:pic>
      <p:grpSp>
        <p:nvGrpSpPr>
          <p:cNvPr id="7" name="组合 6"/>
          <p:cNvGrpSpPr/>
          <p:nvPr/>
        </p:nvGrpSpPr>
        <p:grpSpPr>
          <a:xfrm>
            <a:off x="3293530" y="1024255"/>
            <a:ext cx="2236103" cy="2140685"/>
            <a:chOff x="2054543" y="2926081"/>
            <a:chExt cx="1271974" cy="1217696"/>
          </a:xfrm>
        </p:grpSpPr>
        <p:sp>
          <p:nvSpPr>
            <p:cNvPr id="8" name="等腰三角形 7"/>
            <p:cNvSpPr/>
            <p:nvPr/>
          </p:nvSpPr>
          <p:spPr>
            <a:xfrm>
              <a:off x="2054543" y="2926081"/>
              <a:ext cx="1271974" cy="1096529"/>
            </a:xfrm>
            <a:prstGeom prst="triangle">
              <a:avLst/>
            </a:prstGeom>
            <a:solidFill>
              <a:srgbClr val="FFEBA8"/>
            </a:solidFill>
            <a:ln>
              <a:noFill/>
            </a:ln>
            <a:effectLst>
              <a:outerShdw blurRad="50800" dist="25400" dir="5400000" sx="102000" sy="10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b="1" dirty="0">
                <a:solidFill>
                  <a:schemeClr val="tx1"/>
                </a:solidFill>
                <a:latin typeface="Algerian" panose="04020705040A02060702" pitchFamily="82" charset="0"/>
              </a:endParaRPr>
            </a:p>
          </p:txBody>
        </p:sp>
        <p:sp>
          <p:nvSpPr>
            <p:cNvPr id="9" name="矩形 8"/>
            <p:cNvSpPr/>
            <p:nvPr/>
          </p:nvSpPr>
          <p:spPr>
            <a:xfrm>
              <a:off x="2371815" y="3084579"/>
              <a:ext cx="609295" cy="1059198"/>
            </a:xfrm>
            <a:prstGeom prst="rect">
              <a:avLst/>
            </a:prstGeom>
          </p:spPr>
          <p:txBody>
            <a:bodyPr wrap="none">
              <a:spAutoFit/>
            </a:bodyPr>
            <a:lstStyle/>
            <a:p>
              <a:pPr algn="ctr"/>
              <a:r>
                <a:rPr lang="en-US" altLang="zh-CN" sz="11500" b="1" dirty="0">
                  <a:latin typeface="Algerian" panose="04020705040A02060702" pitchFamily="82" charset="0"/>
                </a:rPr>
                <a:t>1</a:t>
              </a:r>
              <a:endParaRPr lang="zh-CN" altLang="en-US" sz="11500" b="1" dirty="0">
                <a:latin typeface="Algerian" panose="04020705040A02060702" pitchFamily="82" charset="0"/>
              </a:endParaRPr>
            </a:p>
          </p:txBody>
        </p:sp>
      </p:grpSp>
      <p:sp>
        <p:nvSpPr>
          <p:cNvPr id="10" name="文本框 9"/>
          <p:cNvSpPr txBox="1"/>
          <p:nvPr/>
        </p:nvSpPr>
        <p:spPr>
          <a:xfrm>
            <a:off x="1435714" y="3109880"/>
            <a:ext cx="6025035" cy="1077218"/>
          </a:xfrm>
          <a:prstGeom prst="rect">
            <a:avLst/>
          </a:prstGeom>
          <a:noFill/>
        </p:spPr>
        <p:txBody>
          <a:bodyPr wrap="square" rtlCol="0">
            <a:spAutoFit/>
          </a:bodyPr>
          <a:lstStyle/>
          <a:p>
            <a:pPr algn="ctr"/>
            <a:r>
              <a:rPr lang="zh-CN" altLang="en-US" sz="3200" b="1" dirty="0">
                <a:latin typeface="Algerian" panose="04020705040A02060702" pitchFamily="82" charset="0"/>
                <a:ea typeface="华文新魏" panose="02010800040101010101" pitchFamily="2" charset="-122"/>
              </a:rPr>
              <a:t>逻辑代数与</a:t>
            </a:r>
          </a:p>
          <a:p>
            <a:pPr algn="ctr"/>
            <a:r>
              <a:rPr lang="zh-CN" altLang="en-US" sz="3200" b="1" dirty="0">
                <a:latin typeface="Algerian" panose="04020705040A02060702" pitchFamily="82" charset="0"/>
                <a:ea typeface="华文新魏" panose="02010800040101010101" pitchFamily="2" charset="-122"/>
              </a:rPr>
              <a:t>硬件描述语言基础</a:t>
            </a:r>
          </a:p>
        </p:txBody>
      </p:sp>
    </p:spTree>
    <p:extLst>
      <p:ext uri="{BB962C8B-B14F-4D97-AF65-F5344CB8AC3E}">
        <p14:creationId xmlns:p14="http://schemas.microsoft.com/office/powerpoint/2010/main" val="378265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childTnLst>
                          </p:cTn>
                        </p:par>
                        <p:par>
                          <p:cTn id="16" fill="hold">
                            <p:stCondLst>
                              <p:cond delay="1000"/>
                            </p:stCondLst>
                            <p:childTnLst>
                              <p:par>
                                <p:cTn id="17" presetID="16" presetClass="entr" presetSubtype="2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par>
                          <p:cTn id="20" fill="hold">
                            <p:stCondLst>
                              <p:cond delay="1500"/>
                            </p:stCondLst>
                            <p:childTnLst>
                              <p:par>
                                <p:cTn id="21" presetID="16" presetClass="entr" presetSubtype="21"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097" t="71128" r="33954" b="9795"/>
          <a:stretch/>
        </p:blipFill>
        <p:spPr>
          <a:xfrm>
            <a:off x="-185608" y="176980"/>
            <a:ext cx="12818615" cy="7096015"/>
          </a:xfrm>
          <a:prstGeom prst="rect">
            <a:avLst/>
          </a:prstGeom>
        </p:spPr>
      </p:pic>
      <p:sp>
        <p:nvSpPr>
          <p:cNvPr id="5" name="文本框 4"/>
          <p:cNvSpPr txBox="1"/>
          <p:nvPr/>
        </p:nvSpPr>
        <p:spPr>
          <a:xfrm>
            <a:off x="2470600" y="2625647"/>
            <a:ext cx="6765518" cy="769441"/>
          </a:xfrm>
          <a:prstGeom prst="rect">
            <a:avLst/>
          </a:prstGeom>
          <a:noFill/>
        </p:spPr>
        <p:txBody>
          <a:bodyPr wrap="square" rtlCol="0">
            <a:spAutoFit/>
          </a:bodyPr>
          <a:lstStyle/>
          <a:p>
            <a:pPr algn="ctr"/>
            <a:r>
              <a:rPr lang="zh-CN" altLang="en-US" sz="4400" dirty="0">
                <a:latin typeface="华文新魏" panose="02010800040101010101" pitchFamily="2" charset="-122"/>
                <a:ea typeface="华文新魏" panose="02010800040101010101" pitchFamily="2" charset="-122"/>
              </a:rPr>
              <a:t>谢谢大家</a:t>
            </a:r>
          </a:p>
        </p:txBody>
      </p:sp>
      <p:sp>
        <p:nvSpPr>
          <p:cNvPr id="6" name="矩形 23"/>
          <p:cNvSpPr>
            <a:spLocks noChangeArrowheads="1"/>
          </p:cNvSpPr>
          <p:nvPr/>
        </p:nvSpPr>
        <p:spPr bwMode="auto">
          <a:xfrm>
            <a:off x="3166950" y="3462913"/>
            <a:ext cx="5372817" cy="572144"/>
          </a:xfrm>
          <a:prstGeom prst="rect">
            <a:avLst/>
          </a:prstGeom>
          <a:noFill/>
          <a:ln>
            <a:noFill/>
          </a:ln>
        </p:spPr>
        <p:txBody>
          <a:bodyPr wrap="square">
            <a:spAutoFit/>
          </a:bodyPr>
          <a:lstStyle/>
          <a:p>
            <a:pPr algn="ctr">
              <a:lnSpc>
                <a:spcPct val="200000"/>
              </a:lnSpc>
            </a:pPr>
            <a:r>
              <a:rPr lang="zh-CN" altLang="en-US" dirty="0">
                <a:solidFill>
                  <a:srgbClr val="FF0000"/>
                </a:solidFill>
                <a:latin typeface="华文新魏" panose="02010800040101010101" pitchFamily="2" charset="-122"/>
                <a:ea typeface="华文新魏" panose="02010800040101010101" pitchFamily="2" charset="-122"/>
              </a:rPr>
              <a:t>祝大家数电取得好成绩</a:t>
            </a:r>
            <a:r>
              <a:rPr lang="en-US" altLang="zh-CN" dirty="0">
                <a:solidFill>
                  <a:srgbClr val="FF0000"/>
                </a:solidFill>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136583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000"/>
                                        <p:tgtEl>
                                          <p:spTgt spid="4"/>
                                        </p:tgtEl>
                                      </p:cBhvr>
                                    </p:animEffect>
                                  </p:childTnLst>
                                </p:cTn>
                              </p:par>
                            </p:childTnLst>
                          </p:cTn>
                        </p:par>
                        <p:par>
                          <p:cTn id="8" fill="hold">
                            <p:stCondLst>
                              <p:cond delay="1000"/>
                            </p:stCondLst>
                            <p:childTnLst>
                              <p:par>
                                <p:cTn id="9" presetID="14" presetClass="entr" presetSubtype="10"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750"/>
                                        <p:tgtEl>
                                          <p:spTgt spid="5"/>
                                        </p:tgtEl>
                                      </p:cBhvr>
                                    </p:animEffect>
                                  </p:childTnLst>
                                </p:cTn>
                              </p:par>
                            </p:childTnLst>
                          </p:cTn>
                        </p:par>
                        <p:par>
                          <p:cTn id="12" fill="hold">
                            <p:stCondLst>
                              <p:cond delay="1825"/>
                            </p:stCondLst>
                            <p:childTnLst>
                              <p:par>
                                <p:cTn id="13" presetID="16" presetClass="entr" presetSubtype="21"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1491175" y="1336431"/>
            <a:ext cx="8595360" cy="4557932"/>
          </a:xfrm>
          <a:prstGeom prst="roundRect">
            <a:avLst/>
          </a:prstGeom>
          <a:solidFill>
            <a:srgbClr val="C6EEF4"/>
          </a:solidFill>
          <a:ln>
            <a:noFill/>
          </a:ln>
          <a:effectLst>
            <a:outerShdw blurRad="63500" dist="50800" dir="5400000" sx="102000" sy="10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4822" t="9653" r="26330" b="8501"/>
          <a:stretch/>
        </p:blipFill>
        <p:spPr>
          <a:xfrm>
            <a:off x="8880461" y="509221"/>
            <a:ext cx="2363372" cy="5680632"/>
          </a:xfrm>
          <a:prstGeom prst="rect">
            <a:avLst/>
          </a:prstGeom>
        </p:spPr>
      </p:pic>
      <p:grpSp>
        <p:nvGrpSpPr>
          <p:cNvPr id="7" name="组合 6"/>
          <p:cNvGrpSpPr/>
          <p:nvPr/>
        </p:nvGrpSpPr>
        <p:grpSpPr>
          <a:xfrm>
            <a:off x="2139981" y="3111994"/>
            <a:ext cx="651940" cy="634012"/>
            <a:chOff x="8539144" y="917247"/>
            <a:chExt cx="800766" cy="778746"/>
          </a:xfrm>
          <a:solidFill>
            <a:schemeClr val="bg1"/>
          </a:solidFill>
        </p:grpSpPr>
        <p:sp>
          <p:nvSpPr>
            <p:cNvPr id="8" name="Freeform 42"/>
            <p:cNvSpPr>
              <a:spLocks noEditPoints="1" noChangeArrowheads="1"/>
            </p:cNvSpPr>
            <p:nvPr/>
          </p:nvSpPr>
          <p:spPr bwMode="auto">
            <a:xfrm>
              <a:off x="8539144" y="917247"/>
              <a:ext cx="800766" cy="778746"/>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1"/>
                <a:gd name="T31" fmla="*/ 0 h 121"/>
                <a:gd name="T32" fmla="*/ 121 w 121"/>
                <a:gd name="T33" fmla="*/ 121 h 1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w="9525" cmpd="sng">
              <a:noFill/>
              <a:bevel/>
            </a:ln>
          </p:spPr>
          <p:txBody>
            <a:bodyPr/>
            <a:lstStyle/>
            <a:p>
              <a:pPr algn="ctr" fontAlgn="base">
                <a:spcBef>
                  <a:spcPct val="0"/>
                </a:spcBef>
                <a:spcAft>
                  <a:spcPct val="0"/>
                </a:spcAft>
                <a:buFont typeface="Arial" panose="020B0604020202020204" pitchFamily="34" charset="0"/>
                <a:buNone/>
                <a:defRPr/>
              </a:pPr>
              <a:endParaRPr lang="zh-CN" altLang="zh-CN" sz="2000" dirty="0">
                <a:solidFill>
                  <a:schemeClr val="bg1"/>
                </a:solidFill>
                <a:latin typeface="华文新魏" panose="02010800040101010101" pitchFamily="2" charset="-122"/>
                <a:ea typeface="华文新魏" panose="02010800040101010101" pitchFamily="2" charset="-122"/>
                <a:sym typeface="Calibri" panose="020F0502020204030204" pitchFamily="34" charset="0"/>
              </a:endParaRPr>
            </a:p>
          </p:txBody>
        </p:sp>
        <p:sp>
          <p:nvSpPr>
            <p:cNvPr id="9" name="Freeform 43"/>
            <p:cNvSpPr>
              <a:spLocks noChangeArrowheads="1"/>
            </p:cNvSpPr>
            <p:nvPr/>
          </p:nvSpPr>
          <p:spPr bwMode="auto">
            <a:xfrm>
              <a:off x="8768697" y="1107674"/>
              <a:ext cx="278526" cy="384564"/>
            </a:xfrm>
            <a:custGeom>
              <a:avLst/>
              <a:gdLst>
                <a:gd name="T0" fmla="*/ 42 w 42"/>
                <a:gd name="T1" fmla="*/ 60 h 60"/>
                <a:gd name="T2" fmla="*/ 42 w 42"/>
                <a:gd name="T3" fmla="*/ 0 h 60"/>
                <a:gd name="T4" fmla="*/ 0 w 42"/>
                <a:gd name="T5" fmla="*/ 42 h 60"/>
                <a:gd name="T6" fmla="*/ 42 w 42"/>
                <a:gd name="T7" fmla="*/ 60 h 60"/>
                <a:gd name="T8" fmla="*/ 0 60000 65536"/>
                <a:gd name="T9" fmla="*/ 0 60000 65536"/>
                <a:gd name="T10" fmla="*/ 0 60000 65536"/>
                <a:gd name="T11" fmla="*/ 0 60000 65536"/>
                <a:gd name="T12" fmla="*/ 0 w 42"/>
                <a:gd name="T13" fmla="*/ 0 h 60"/>
                <a:gd name="T14" fmla="*/ 42 w 42"/>
                <a:gd name="T15" fmla="*/ 60 h 60"/>
              </a:gdLst>
              <a:ahLst/>
              <a:cxnLst>
                <a:cxn ang="T8">
                  <a:pos x="T0" y="T1"/>
                </a:cxn>
                <a:cxn ang="T9">
                  <a:pos x="T2" y="T3"/>
                </a:cxn>
                <a:cxn ang="T10">
                  <a:pos x="T4" y="T5"/>
                </a:cxn>
                <a:cxn ang="T11">
                  <a:pos x="T6" y="T7"/>
                </a:cxn>
              </a:cxnLst>
              <a:rect l="T12" t="T13" r="T14" b="T15"/>
              <a:pathLst>
                <a:path w="42" h="60">
                  <a:moveTo>
                    <a:pt x="42" y="60"/>
                  </a:moveTo>
                  <a:cubicBezTo>
                    <a:pt x="42" y="0"/>
                    <a:pt x="42" y="0"/>
                    <a:pt x="42" y="0"/>
                  </a:cubicBezTo>
                  <a:cubicBezTo>
                    <a:pt x="0" y="42"/>
                    <a:pt x="0" y="42"/>
                    <a:pt x="0" y="42"/>
                  </a:cubicBezTo>
                  <a:cubicBezTo>
                    <a:pt x="29" y="42"/>
                    <a:pt x="42" y="60"/>
                    <a:pt x="42" y="60"/>
                  </a:cubicBezTo>
                  <a:close/>
                </a:path>
              </a:pathLst>
            </a:custGeom>
            <a:grpFill/>
            <a:ln w="9525" cmpd="sng">
              <a:noFill/>
              <a:bevel/>
            </a:ln>
          </p:spPr>
          <p:txBody>
            <a:bodyPr/>
            <a:lstStyle/>
            <a:p>
              <a:pPr algn="ctr" fontAlgn="base">
                <a:spcBef>
                  <a:spcPct val="0"/>
                </a:spcBef>
                <a:spcAft>
                  <a:spcPct val="0"/>
                </a:spcAft>
                <a:buFont typeface="Arial" panose="020B0604020202020204" pitchFamily="34" charset="0"/>
                <a:buNone/>
                <a:defRPr/>
              </a:pPr>
              <a:endParaRPr lang="zh-CN" altLang="zh-CN" sz="2000" dirty="0">
                <a:solidFill>
                  <a:schemeClr val="bg1"/>
                </a:solidFill>
                <a:latin typeface="华文新魏" panose="02010800040101010101" pitchFamily="2" charset="-122"/>
                <a:ea typeface="华文新魏" panose="02010800040101010101" pitchFamily="2" charset="-122"/>
                <a:sym typeface="Calibri" panose="020F0502020204030204" pitchFamily="34" charset="0"/>
              </a:endParaRPr>
            </a:p>
          </p:txBody>
        </p:sp>
      </p:grpSp>
      <p:sp>
        <p:nvSpPr>
          <p:cNvPr id="10" name="文本框 22"/>
          <p:cNvSpPr txBox="1">
            <a:spLocks noChangeArrowheads="1"/>
          </p:cNvSpPr>
          <p:nvPr/>
        </p:nvSpPr>
        <p:spPr bwMode="auto">
          <a:xfrm>
            <a:off x="3531367" y="1467168"/>
            <a:ext cx="3308902" cy="400110"/>
          </a:xfrm>
          <a:prstGeom prst="rect">
            <a:avLst/>
          </a:prstGeom>
          <a:noFill/>
          <a:ln>
            <a:noFill/>
          </a:ln>
        </p:spPr>
        <p:txBody>
          <a:bodyPr wrap="square">
            <a:spAutoFit/>
          </a:bodyPr>
          <a:lstStyle>
            <a:lvl1pPr/>
            <a:lvl2pPr marL="742950" indent="-285750"/>
            <a:lvl3pPr/>
            <a:lvl4pPr/>
            <a:lvl5pPr/>
            <a:lvl6pPr/>
            <a:lvl7pPr/>
            <a:lvl8pPr/>
            <a:lvl9pPr/>
          </a:lstStyle>
          <a:p>
            <a:r>
              <a:rPr lang="zh-CN" altLang="en-US" sz="2000" dirty="0">
                <a:latin typeface="华文新魏" panose="02010800040101010101" pitchFamily="2" charset="-122"/>
                <a:ea typeface="华文新魏" panose="02010800040101010101" pitchFamily="2" charset="-122"/>
                <a:sym typeface="微软雅黑" panose="020B0503020204020204" pitchFamily="34" charset="-122"/>
              </a:rPr>
              <a:t>第一章  数字逻辑概论</a:t>
            </a:r>
            <a:endParaRPr lang="zh-CN" altLang="en-US" sz="2000" dirty="0">
              <a:latin typeface="华文新魏" panose="02010800040101010101" pitchFamily="2" charset="-122"/>
              <a:ea typeface="华文新魏" panose="02010800040101010101" pitchFamily="2" charset="-122"/>
            </a:endParaRPr>
          </a:p>
        </p:txBody>
      </p:sp>
      <mc:AlternateContent xmlns:mc="http://schemas.openxmlformats.org/markup-compatibility/2006" xmlns:a14="http://schemas.microsoft.com/office/drawing/2010/main">
        <mc:Choice Requires="a14">
          <p:sp>
            <p:nvSpPr>
              <p:cNvPr id="11" name="矩形 23"/>
              <p:cNvSpPr>
                <a:spLocks noChangeArrowheads="1"/>
              </p:cNvSpPr>
              <p:nvPr/>
            </p:nvSpPr>
            <p:spPr bwMode="auto">
              <a:xfrm>
                <a:off x="3570844" y="1887120"/>
                <a:ext cx="5899435" cy="4585871"/>
              </a:xfrm>
              <a:prstGeom prst="rect">
                <a:avLst/>
              </a:prstGeom>
              <a:noFill/>
              <a:ln>
                <a:noFill/>
              </a:ln>
            </p:spPr>
            <p:txBody>
              <a:bodyPr wrap="square">
                <a:spAutoFit/>
              </a:bodyPr>
              <a:lstStyle/>
              <a:p>
                <a:pPr marL="342900" indent="-342900" eaLnBrk="1" hangingPunct="1">
                  <a:lnSpc>
                    <a:spcPct val="150000"/>
                  </a:lnSpc>
                  <a:buAutoNum type="arabicPeriod"/>
                </a:pPr>
                <a:r>
                  <a:rPr lang="zh-CN" altLang="en-US" sz="1400" dirty="0">
                    <a:latin typeface="华文新魏" panose="02010800040101010101" pitchFamily="2" charset="-122"/>
                    <a:ea typeface="华文新魏" panose="02010800040101010101" pitchFamily="2" charset="-122"/>
                    <a:sym typeface="Symbol" panose="05050102010706020507" pitchFamily="18" charset="2"/>
                  </a:rPr>
                  <a:t>传统设计方法：</a:t>
                </a:r>
                <a:r>
                  <a:rPr lang="zh-CN" altLang="en-US" sz="1400"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自下而上</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（小电路拼装为大电路，可靠性差，周期长）</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eaLnBrk="1" hangingPunct="1">
                  <a:lnSpc>
                    <a:spcPct val="150000"/>
                  </a:lnSpc>
                </a:pPr>
                <a:r>
                  <a:rPr lang="en-US" altLang="zh-CN" sz="1400" dirty="0">
                    <a:latin typeface="华文新魏" panose="02010800040101010101" pitchFamily="2" charset="-122"/>
                    <a:ea typeface="华文新魏" panose="02010800040101010101" pitchFamily="2" charset="-122"/>
                    <a:sym typeface="Symbol" panose="05050102010706020507" pitchFamily="18" charset="2"/>
                  </a:rPr>
                  <a:t>        </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现代设计方法：</a:t>
                </a:r>
                <a:r>
                  <a:rPr lang="zh-CN" altLang="en-US" sz="1400"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自上而下</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a:t>
                </a:r>
                <a:r>
                  <a:rPr lang="en-US" altLang="zh-CN" sz="1400" dirty="0">
                    <a:latin typeface="华文新魏" panose="02010800040101010101" pitchFamily="2" charset="-122"/>
                    <a:ea typeface="华文新魏" panose="02010800040101010101" pitchFamily="2" charset="-122"/>
                    <a:sym typeface="Symbol" panose="05050102010706020507" pitchFamily="18" charset="2"/>
                  </a:rPr>
                  <a:t>EDA</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技术，框架逐渐细化）</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marL="342900" indent="-342900" eaLnBrk="1" hangingPunct="1">
                  <a:lnSpc>
                    <a:spcPct val="150000"/>
                  </a:lnSpc>
                  <a:buAutoNum type="arabicPeriod" startAt="2"/>
                </a:pPr>
                <a:r>
                  <a:rPr lang="zh-CN" altLang="en-US" sz="1400" dirty="0">
                    <a:latin typeface="华文新魏" panose="02010800040101010101" pitchFamily="2" charset="-122"/>
                    <a:ea typeface="华文新魏" panose="02010800040101010101" pitchFamily="2" charset="-122"/>
                    <a:sym typeface="Symbol" panose="05050102010706020507" pitchFamily="18" charset="2"/>
                  </a:rPr>
                  <a:t>数字集成电路的特点（六点）</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marL="342900" indent="-342900" eaLnBrk="1" hangingPunct="1">
                  <a:lnSpc>
                    <a:spcPct val="150000"/>
                  </a:lnSpc>
                  <a:buAutoNum type="arabicPeriod" startAt="2"/>
                </a:pPr>
                <a:r>
                  <a:rPr lang="zh-CN" altLang="en-US" sz="1400" dirty="0">
                    <a:latin typeface="华文新魏" panose="02010800040101010101" pitchFamily="2" charset="-122"/>
                    <a:ea typeface="华文新魏" panose="02010800040101010101" pitchFamily="2" charset="-122"/>
                    <a:sym typeface="Symbol" panose="05050102010706020507" pitchFamily="18" charset="2"/>
                  </a:rPr>
                  <a:t>集成度（规模划分及举例）</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marL="342900" indent="-342900" eaLnBrk="1" hangingPunct="1">
                  <a:lnSpc>
                    <a:spcPct val="150000"/>
                  </a:lnSpc>
                  <a:buAutoNum type="arabicPeriod" startAt="2"/>
                </a:pPr>
                <a:r>
                  <a:rPr lang="zh-CN" altLang="en-US" sz="1400" dirty="0">
                    <a:latin typeface="华文新魏" panose="02010800040101010101" pitchFamily="2" charset="-122"/>
                    <a:ea typeface="华文新魏" panose="02010800040101010101" pitchFamily="2" charset="-122"/>
                    <a:sym typeface="Symbol" panose="05050102010706020507" pitchFamily="18" charset="2"/>
                  </a:rPr>
                  <a:t>占空比</a:t>
                </a:r>
                <a:r>
                  <a:rPr lang="en-US" altLang="zh-CN" sz="1400"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q</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的定义及计算公式（</a:t>
                </a:r>
                <a:r>
                  <a:rPr lang="zh-CN" altLang="en-US" sz="1400"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高电平</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脉冲宽度与周期的</a:t>
                </a:r>
                <a:r>
                  <a:rPr lang="zh-CN" altLang="en-US" sz="1400"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百分比</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marL="342900" indent="-342900" eaLnBrk="1" hangingPunct="1">
                  <a:lnSpc>
                    <a:spcPct val="150000"/>
                  </a:lnSpc>
                  <a:buAutoNum type="arabicPeriod" startAt="2"/>
                </a:pPr>
                <a:r>
                  <a:rPr lang="zh-CN" altLang="en-US" sz="1400" dirty="0">
                    <a:latin typeface="华文新魏" panose="02010800040101010101" pitchFamily="2" charset="-122"/>
                    <a:ea typeface="华文新魏" panose="02010800040101010101" pitchFamily="2" charset="-122"/>
                    <a:sym typeface="Symbol" panose="05050102010706020507" pitchFamily="18" charset="2"/>
                  </a:rPr>
                  <a:t>最简编码规则  </a:t>
                </a:r>
                <a14:m>
                  <m:oMath xmlns:m="http://schemas.openxmlformats.org/officeDocument/2006/math">
                    <m:sSup>
                      <m:sSupPr>
                        <m:ctrlPr>
                          <a:rPr lang="en-US" altLang="zh-CN" sz="1400" i="1" smtClean="0">
                            <a:solidFill>
                              <a:srgbClr val="FF0000"/>
                            </a:solidFill>
                            <a:latin typeface="Cambria Math" panose="02040503050406030204" pitchFamily="18" charset="0"/>
                            <a:ea typeface="华文新魏" panose="02010800040101010101" pitchFamily="2" charset="-122"/>
                            <a:sym typeface="Symbol" panose="05050102010706020507" pitchFamily="18" charset="2"/>
                          </a:rPr>
                        </m:ctrlPr>
                      </m:sSupPr>
                      <m:e>
                        <m:r>
                          <a:rPr lang="en-US" altLang="zh-CN" sz="1400" i="1">
                            <a:solidFill>
                              <a:srgbClr val="FF0000"/>
                            </a:solidFill>
                            <a:latin typeface="Cambria Math" panose="02040503050406030204" pitchFamily="18" charset="0"/>
                            <a:ea typeface="华文新魏" panose="02010800040101010101" pitchFamily="2" charset="-122"/>
                            <a:sym typeface="Symbol" panose="05050102010706020507" pitchFamily="18" charset="2"/>
                          </a:rPr>
                          <m:t>2</m:t>
                        </m:r>
                      </m:e>
                      <m:sup>
                        <m:r>
                          <m:rPr>
                            <m:sty m:val="p"/>
                          </m:rPr>
                          <a:rPr lang="en-US" altLang="zh-CN" sz="1400" i="1">
                            <a:solidFill>
                              <a:srgbClr val="FF0000"/>
                            </a:solidFill>
                            <a:latin typeface="Cambria Math" panose="02040503050406030204" pitchFamily="18" charset="0"/>
                            <a:ea typeface="华文新魏" panose="02010800040101010101" pitchFamily="2" charset="-122"/>
                            <a:sym typeface="Symbol" panose="05050102010706020507" pitchFamily="18" charset="2"/>
                          </a:rPr>
                          <m:t>n</m:t>
                        </m:r>
                        <m:r>
                          <a:rPr lang="en-US" altLang="zh-CN" sz="1400" i="1">
                            <a:solidFill>
                              <a:srgbClr val="FF0000"/>
                            </a:solidFill>
                            <a:latin typeface="Cambria Math" panose="02040503050406030204" pitchFamily="18" charset="0"/>
                            <a:ea typeface="华文新魏" panose="02010800040101010101" pitchFamily="2" charset="-122"/>
                            <a:sym typeface="Symbol" panose="05050102010706020507" pitchFamily="18" charset="2"/>
                          </a:rPr>
                          <m:t>−1</m:t>
                        </m:r>
                      </m:sup>
                    </m:sSup>
                    <m:r>
                      <a:rPr lang="en-US" altLang="zh-CN" sz="1400" b="0" i="1" smtClean="0">
                        <a:solidFill>
                          <a:srgbClr val="FF0000"/>
                        </a:solidFill>
                        <a:latin typeface="Cambria Math" panose="02040503050406030204" pitchFamily="18" charset="0"/>
                        <a:ea typeface="华文新魏" panose="02010800040101010101" pitchFamily="2" charset="-122"/>
                        <a:sym typeface="Symbol" panose="05050102010706020507" pitchFamily="18" charset="2"/>
                      </a:rPr>
                      <m:t>&lt;</m:t>
                    </m:r>
                    <m:r>
                      <a:rPr lang="en-US" altLang="zh-CN" sz="1400" b="0" i="1" smtClean="0">
                        <a:solidFill>
                          <a:srgbClr val="FF0000"/>
                        </a:solidFill>
                        <a:latin typeface="Cambria Math" panose="02040503050406030204" pitchFamily="18" charset="0"/>
                        <a:ea typeface="华文新魏" panose="02010800040101010101" pitchFamily="2" charset="-122"/>
                        <a:sym typeface="Symbol" panose="05050102010706020507" pitchFamily="18" charset="2"/>
                      </a:rPr>
                      <m:t>𝑁</m:t>
                    </m:r>
                    <m:r>
                      <a:rPr lang="en-US" altLang="zh-CN" sz="1400" b="0" i="1" smtClean="0">
                        <a:solidFill>
                          <a:srgbClr val="FF0000"/>
                        </a:solidFill>
                        <a:latin typeface="Cambria Math" panose="02040503050406030204" pitchFamily="18" charset="0"/>
                        <a:ea typeface="Cambria Math" panose="02040503050406030204" pitchFamily="18" charset="0"/>
                        <a:sym typeface="Symbol" panose="05050102010706020507" pitchFamily="18" charset="2"/>
                      </a:rPr>
                      <m:t>≤</m:t>
                    </m:r>
                    <m:sSup>
                      <m:sSupPr>
                        <m:ctrlPr>
                          <a:rPr lang="en-US" altLang="zh-CN" sz="1400" b="0" i="1" smtClean="0">
                            <a:solidFill>
                              <a:srgbClr val="FF0000"/>
                            </a:solidFill>
                            <a:latin typeface="Cambria Math" panose="02040503050406030204" pitchFamily="18" charset="0"/>
                            <a:ea typeface="华文新魏" panose="02010800040101010101" pitchFamily="2" charset="-122"/>
                            <a:sym typeface="Symbol" panose="05050102010706020507" pitchFamily="18" charset="2"/>
                          </a:rPr>
                        </m:ctrlPr>
                      </m:sSupPr>
                      <m:e>
                        <m:r>
                          <a:rPr lang="en-US" altLang="zh-CN" sz="1400" b="0" i="1" smtClean="0">
                            <a:solidFill>
                              <a:srgbClr val="FF0000"/>
                            </a:solidFill>
                            <a:latin typeface="Cambria Math" panose="02040503050406030204" pitchFamily="18" charset="0"/>
                            <a:ea typeface="华文新魏" panose="02010800040101010101" pitchFamily="2" charset="-122"/>
                            <a:sym typeface="Symbol" panose="05050102010706020507" pitchFamily="18" charset="2"/>
                          </a:rPr>
                          <m:t>2</m:t>
                        </m:r>
                      </m:e>
                      <m:sup>
                        <m:r>
                          <a:rPr lang="en-US" altLang="zh-CN" sz="1400" b="0" i="1" smtClean="0">
                            <a:solidFill>
                              <a:srgbClr val="FF0000"/>
                            </a:solidFill>
                            <a:latin typeface="Cambria Math" panose="02040503050406030204" pitchFamily="18" charset="0"/>
                            <a:ea typeface="华文新魏" panose="02010800040101010101" pitchFamily="2" charset="-122"/>
                            <a:sym typeface="Symbol" panose="05050102010706020507" pitchFamily="18" charset="2"/>
                          </a:rPr>
                          <m:t>𝑛</m:t>
                        </m:r>
                      </m:sup>
                    </m:sSup>
                  </m:oMath>
                </a14:m>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marL="342900" indent="-342900" eaLnBrk="1" hangingPunct="1">
                  <a:lnSpc>
                    <a:spcPct val="150000"/>
                  </a:lnSpc>
                  <a:buAutoNum type="arabicPeriod" startAt="2"/>
                </a:pPr>
                <a:r>
                  <a:rPr lang="zh-CN" altLang="en-US" sz="1400" dirty="0">
                    <a:latin typeface="华文新魏" panose="02010800040101010101" pitchFamily="2" charset="-122"/>
                    <a:ea typeface="华文新魏" panose="02010800040101010101" pitchFamily="2" charset="-122"/>
                    <a:sym typeface="Symbol" panose="05050102010706020507" pitchFamily="18" charset="2"/>
                  </a:rPr>
                  <a:t>                有权码（</a:t>
                </a:r>
                <a:r>
                  <a:rPr lang="en-US" altLang="zh-CN" sz="1400" dirty="0">
                    <a:latin typeface="华文新魏" panose="02010800040101010101" pitchFamily="2" charset="-122"/>
                    <a:ea typeface="华文新魏" panose="02010800040101010101" pitchFamily="2" charset="-122"/>
                    <a:sym typeface="Symbol" panose="05050102010706020507" pitchFamily="18" charset="2"/>
                  </a:rPr>
                  <a:t>8421</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a:t>
                </a:r>
                <a:r>
                  <a:rPr lang="en-US" altLang="zh-CN" sz="1400" dirty="0">
                    <a:latin typeface="华文新魏" panose="02010800040101010101" pitchFamily="2" charset="-122"/>
                    <a:ea typeface="华文新魏" panose="02010800040101010101" pitchFamily="2" charset="-122"/>
                    <a:sym typeface="Symbol" panose="05050102010706020507" pitchFamily="18" charset="2"/>
                  </a:rPr>
                  <a:t>2421</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a:t>
                </a:r>
                <a:r>
                  <a:rPr lang="en-US" altLang="zh-CN" sz="1400" dirty="0">
                    <a:latin typeface="华文新魏" panose="02010800040101010101" pitchFamily="2" charset="-122"/>
                    <a:ea typeface="华文新魏" panose="02010800040101010101" pitchFamily="2" charset="-122"/>
                    <a:sym typeface="Symbol" panose="05050102010706020507" pitchFamily="18" charset="2"/>
                  </a:rPr>
                  <a:t>5421</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码）</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eaLnBrk="1" hangingPunct="1">
                  <a:lnSpc>
                    <a:spcPct val="150000"/>
                  </a:lnSpc>
                </a:pPr>
                <a:r>
                  <a:rPr lang="zh-CN" altLang="en-US" sz="1400" dirty="0">
                    <a:latin typeface="华文新魏" panose="02010800040101010101" pitchFamily="2" charset="-122"/>
                    <a:ea typeface="华文新魏" panose="02010800040101010101" pitchFamily="2" charset="-122"/>
                    <a:sym typeface="Symbol" panose="05050102010706020507" pitchFamily="18" charset="2"/>
                  </a:rPr>
                  <a:t>  </a:t>
                </a:r>
                <a:r>
                  <a:rPr lang="en-US" altLang="zh-CN" sz="1400" dirty="0">
                    <a:latin typeface="华文新魏" panose="02010800040101010101" pitchFamily="2" charset="-122"/>
                    <a:ea typeface="华文新魏" panose="02010800040101010101" pitchFamily="2" charset="-122"/>
                    <a:sym typeface="Symbol" panose="05050102010706020507" pitchFamily="18" charset="2"/>
                  </a:rPr>
                  <a:t>BCD</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码          无权码（余</a:t>
                </a:r>
                <a:r>
                  <a:rPr lang="en-US" altLang="zh-CN" sz="1400" dirty="0">
                    <a:latin typeface="华文新魏" panose="02010800040101010101" pitchFamily="2" charset="-122"/>
                    <a:ea typeface="华文新魏" panose="02010800040101010101" pitchFamily="2" charset="-122"/>
                    <a:sym typeface="Symbol" panose="05050102010706020507" pitchFamily="18" charset="2"/>
                  </a:rPr>
                  <a:t>3</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码、余</a:t>
                </a:r>
                <a:r>
                  <a:rPr lang="en-US" altLang="zh-CN" sz="1400" dirty="0">
                    <a:latin typeface="华文新魏" panose="02010800040101010101" pitchFamily="2" charset="-122"/>
                    <a:ea typeface="华文新魏" panose="02010800040101010101" pitchFamily="2" charset="-122"/>
                    <a:sym typeface="Symbol" panose="05050102010706020507" pitchFamily="18" charset="2"/>
                  </a:rPr>
                  <a:t>3</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循环码）</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eaLnBrk="1" hangingPunct="1">
                  <a:lnSpc>
                    <a:spcPct val="150000"/>
                  </a:lnSpc>
                </a:pPr>
                <a:r>
                  <a:rPr lang="en-US" altLang="zh-CN" sz="1400" dirty="0">
                    <a:latin typeface="华文新魏" panose="02010800040101010101" pitchFamily="2" charset="-122"/>
                    <a:ea typeface="华文新魏" panose="02010800040101010101" pitchFamily="2" charset="-122"/>
                    <a:sym typeface="Symbol" panose="05050102010706020507" pitchFamily="18" charset="2"/>
                  </a:rPr>
                  <a:t>        </a:t>
                </a:r>
                <a:r>
                  <a:rPr lang="zh-CN" altLang="en-US" sz="1400"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码制转换</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一种编码译码的过程，数制</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没有改变</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eaLnBrk="1" hangingPunct="1">
                  <a:lnSpc>
                    <a:spcPct val="150000"/>
                  </a:lnSpc>
                </a:pPr>
                <a:r>
                  <a:rPr lang="en-US" altLang="zh-CN" sz="1400" dirty="0">
                    <a:latin typeface="华文新魏" panose="02010800040101010101" pitchFamily="2" charset="-122"/>
                    <a:ea typeface="华文新魏" panose="02010800040101010101" pitchFamily="2" charset="-122"/>
                    <a:sym typeface="Symbol" panose="05050102010706020507" pitchFamily="18" charset="2"/>
                  </a:rPr>
                  <a:t>        </a:t>
                </a:r>
                <a:r>
                  <a:rPr lang="en-US" altLang="zh-CN" sz="1400" dirty="0" err="1">
                    <a:latin typeface="华文新魏" panose="02010800040101010101" pitchFamily="2" charset="-122"/>
                    <a:ea typeface="华文新魏" panose="02010800040101010101" pitchFamily="2" charset="-122"/>
                    <a:sym typeface="Symbol" panose="05050102010706020507" pitchFamily="18" charset="2"/>
                  </a:rPr>
                  <a:t>eg.</a:t>
                </a:r>
                <a:r>
                  <a:rPr lang="en-US" altLang="zh-CN" sz="1400" dirty="0">
                    <a:latin typeface="华文新魏" panose="02010800040101010101" pitchFamily="2" charset="-122"/>
                    <a:ea typeface="华文新魏" panose="02010800040101010101" pitchFamily="2" charset="-122"/>
                    <a:sym typeface="Symbol" panose="05050102010706020507" pitchFamily="18" charset="2"/>
                  </a:rPr>
                  <a:t> </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十进制数用</a:t>
                </a:r>
                <a:r>
                  <a:rPr lang="en-US" altLang="zh-CN" sz="1400" dirty="0">
                    <a:latin typeface="华文新魏" panose="02010800040101010101" pitchFamily="2" charset="-122"/>
                    <a:ea typeface="华文新魏" panose="02010800040101010101" pitchFamily="2" charset="-122"/>
                    <a:sym typeface="Symbol" panose="05050102010706020507" pitchFamily="18" charset="2"/>
                  </a:rPr>
                  <a:t>8421BCD</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代码表示</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eaLnBrk="1" hangingPunct="1">
                  <a:lnSpc>
                    <a:spcPct val="150000"/>
                  </a:lnSpc>
                </a:pPr>
                <a:r>
                  <a:rPr lang="en-US" altLang="zh-CN" sz="1400" dirty="0">
                    <a:latin typeface="华文新魏" panose="02010800040101010101" pitchFamily="2" charset="-122"/>
                    <a:ea typeface="华文新魏" panose="02010800040101010101" pitchFamily="2" charset="-122"/>
                    <a:sym typeface="Symbol" panose="05050102010706020507" pitchFamily="18" charset="2"/>
                  </a:rPr>
                  <a:t>         38.47 </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( 0011 1000 . 0100 0111 )BCD</a:t>
                </a:r>
              </a:p>
              <a:p>
                <a:pPr eaLnBrk="1" hangingPunct="1">
                  <a:lnSpc>
                    <a:spcPct val="150000"/>
                  </a:lnSpc>
                </a:pP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十进制数的每一位都用相对应的一个四位码来表示</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marL="342900" indent="-342900" eaLnBrk="1" hangingPunct="1">
                  <a:lnSpc>
                    <a:spcPct val="150000"/>
                  </a:lnSpc>
                  <a:buAutoNum type="arabicPeriod" startAt="2"/>
                </a:pP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marL="342900" indent="-342900" eaLnBrk="1" hangingPunct="1">
                  <a:lnSpc>
                    <a:spcPct val="150000"/>
                  </a:lnSpc>
                  <a:buAutoNum type="arabicPeriod" startAt="2"/>
                </a:pPr>
                <a:endParaRPr lang="zh-CN" altLang="en-US" sz="1400" dirty="0">
                  <a:latin typeface="华文新魏" panose="02010800040101010101" pitchFamily="2" charset="-122"/>
                  <a:ea typeface="华文新魏" panose="02010800040101010101" pitchFamily="2" charset="-122"/>
                </a:endParaRPr>
              </a:p>
            </p:txBody>
          </p:sp>
        </mc:Choice>
        <mc:Fallback xmlns="">
          <p:sp>
            <p:nvSpPr>
              <p:cNvPr id="11" name="矩形 23"/>
              <p:cNvSpPr>
                <a:spLocks noRot="1" noChangeAspect="1" noMove="1" noResize="1" noEditPoints="1" noAdjustHandles="1" noChangeArrowheads="1" noChangeShapeType="1" noTextEdit="1"/>
              </p:cNvSpPr>
              <p:nvPr/>
            </p:nvSpPr>
            <p:spPr bwMode="auto">
              <a:xfrm>
                <a:off x="3570844" y="1887120"/>
                <a:ext cx="5899435" cy="4585871"/>
              </a:xfrm>
              <a:prstGeom prst="rect">
                <a:avLst/>
              </a:prstGeom>
              <a:blipFill>
                <a:blip r:embed="rId3"/>
                <a:stretch>
                  <a:fillRect l="-310" r="-2583"/>
                </a:stretch>
              </a:blipFill>
              <a:ln>
                <a:noFill/>
              </a:ln>
            </p:spPr>
            <p:txBody>
              <a:bodyPr/>
              <a:lstStyle/>
              <a:p>
                <a:r>
                  <a:rPr lang="zh-CN" altLang="en-US">
                    <a:noFill/>
                  </a:rPr>
                  <a:t> </a:t>
                </a:r>
              </a:p>
            </p:txBody>
          </p:sp>
        </mc:Fallback>
      </mc:AlternateContent>
      <p:sp>
        <p:nvSpPr>
          <p:cNvPr id="14" name="左大括号 13">
            <a:extLst>
              <a:ext uri="{FF2B5EF4-FFF2-40B4-BE49-F238E27FC236}">
                <a16:creationId xmlns:a16="http://schemas.microsoft.com/office/drawing/2014/main" id="{57430CB4-E189-4927-BD33-9B0F9B633715}"/>
              </a:ext>
            </a:extLst>
          </p:cNvPr>
          <p:cNvSpPr/>
          <p:nvPr/>
        </p:nvSpPr>
        <p:spPr>
          <a:xfrm>
            <a:off x="4459532" y="3980000"/>
            <a:ext cx="180753" cy="40011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24150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3"/>
                                        </p:tgtEl>
                                        <p:attrNameLst>
                                          <p:attrName>r</p:attrName>
                                        </p:attrNameLst>
                                      </p:cBhvr>
                                    </p:animRot>
                                    <p:animRot by="-240000">
                                      <p:cBhvr>
                                        <p:cTn id="12" dur="200" fill="hold">
                                          <p:stCondLst>
                                            <p:cond delay="200"/>
                                          </p:stCondLst>
                                        </p:cTn>
                                        <p:tgtEl>
                                          <p:spTgt spid="3"/>
                                        </p:tgtEl>
                                        <p:attrNameLst>
                                          <p:attrName>r</p:attrName>
                                        </p:attrNameLst>
                                      </p:cBhvr>
                                    </p:animRot>
                                    <p:animRot by="240000">
                                      <p:cBhvr>
                                        <p:cTn id="13" dur="200" fill="hold">
                                          <p:stCondLst>
                                            <p:cond delay="400"/>
                                          </p:stCondLst>
                                        </p:cTn>
                                        <p:tgtEl>
                                          <p:spTgt spid="3"/>
                                        </p:tgtEl>
                                        <p:attrNameLst>
                                          <p:attrName>r</p:attrName>
                                        </p:attrNameLst>
                                      </p:cBhvr>
                                    </p:animRot>
                                    <p:animRot by="-240000">
                                      <p:cBhvr>
                                        <p:cTn id="14" dur="200" fill="hold">
                                          <p:stCondLst>
                                            <p:cond delay="600"/>
                                          </p:stCondLst>
                                        </p:cTn>
                                        <p:tgtEl>
                                          <p:spTgt spid="3"/>
                                        </p:tgtEl>
                                        <p:attrNameLst>
                                          <p:attrName>r</p:attrName>
                                        </p:attrNameLst>
                                      </p:cBhvr>
                                    </p:animRot>
                                    <p:animRot by="120000">
                                      <p:cBhvr>
                                        <p:cTn id="15" dur="200" fill="hold">
                                          <p:stCondLst>
                                            <p:cond delay="800"/>
                                          </p:stCondLst>
                                        </p:cTn>
                                        <p:tgtEl>
                                          <p:spTgt spid="3"/>
                                        </p:tgtEl>
                                        <p:attrNameLst>
                                          <p:attrName>r</p:attrName>
                                        </p:attrNameLst>
                                      </p:cBhvr>
                                    </p:animRot>
                                  </p:childTnLst>
                                </p:cTn>
                              </p:par>
                            </p:childTnLst>
                          </p:cTn>
                        </p:par>
                        <p:par>
                          <p:cTn id="16" fill="hold">
                            <p:stCondLst>
                              <p:cond delay="1000"/>
                            </p:stCondLst>
                            <p:childTnLst>
                              <p:par>
                                <p:cTn id="17" presetID="16" presetClass="entr" presetSubtype="2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anim calcmode="lin" valueType="num">
                                      <p:cBhvr>
                                        <p:cTn id="30" dur="500" fill="hold"/>
                                        <p:tgtEl>
                                          <p:spTgt spid="11"/>
                                        </p:tgtEl>
                                        <p:attrNameLst>
                                          <p:attrName>ppt_x</p:attrName>
                                        </p:attrNameLst>
                                      </p:cBhvr>
                                      <p:tavLst>
                                        <p:tav tm="0">
                                          <p:val>
                                            <p:strVal val="#ppt_x"/>
                                          </p:val>
                                        </p:tav>
                                        <p:tav tm="100000">
                                          <p:val>
                                            <p:strVal val="#ppt_x"/>
                                          </p:val>
                                        </p:tav>
                                      </p:tavLst>
                                    </p:anim>
                                    <p:anim calcmode="lin" valueType="num">
                                      <p:cBhvr>
                                        <p:cTn id="31"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9625" t="11296" r="3290" b="9724"/>
          <a:stretch/>
        </p:blipFill>
        <p:spPr>
          <a:xfrm>
            <a:off x="1083213" y="3184808"/>
            <a:ext cx="4796708" cy="3539549"/>
          </a:xfrm>
          <a:prstGeom prst="rect">
            <a:avLst/>
          </a:prstGeom>
        </p:spPr>
      </p:pic>
      <p:sp>
        <p:nvSpPr>
          <p:cNvPr id="5" name="文本框 4"/>
          <p:cNvSpPr txBox="1"/>
          <p:nvPr/>
        </p:nvSpPr>
        <p:spPr>
          <a:xfrm>
            <a:off x="1207643" y="1756288"/>
            <a:ext cx="4547848" cy="523220"/>
          </a:xfrm>
          <a:prstGeom prst="rect">
            <a:avLst/>
          </a:prstGeom>
          <a:noFill/>
        </p:spPr>
        <p:txBody>
          <a:bodyPr wrap="square" rtlCol="0">
            <a:spAutoFit/>
          </a:bodyPr>
          <a:lstStyle/>
          <a:p>
            <a:r>
              <a:rPr lang="zh-CN" altLang="en-US" sz="2800" b="1" dirty="0">
                <a:latin typeface="Algerian" panose="04020705040A02060702" pitchFamily="82" charset="0"/>
                <a:ea typeface="华文新魏" panose="02010800040101010101" pitchFamily="2" charset="-122"/>
              </a:rPr>
              <a:t>考点总结</a:t>
            </a:r>
          </a:p>
        </p:txBody>
      </p:sp>
      <mc:AlternateContent xmlns:mc="http://schemas.openxmlformats.org/markup-compatibility/2006" xmlns:a14="http://schemas.microsoft.com/office/drawing/2010/main">
        <mc:Choice Requires="a14">
          <p:sp>
            <p:nvSpPr>
              <p:cNvPr id="6" name="矩形 23">
                <a:extLst>
                  <a:ext uri="{FF2B5EF4-FFF2-40B4-BE49-F238E27FC236}">
                    <a16:creationId xmlns:a16="http://schemas.microsoft.com/office/drawing/2014/main" id="{0598B14E-540F-41C2-8010-99F7F6FB455F}"/>
                  </a:ext>
                </a:extLst>
              </p:cNvPr>
              <p:cNvSpPr>
                <a:spLocks noChangeArrowheads="1"/>
              </p:cNvSpPr>
              <p:nvPr/>
            </p:nvSpPr>
            <p:spPr bwMode="auto">
              <a:xfrm>
                <a:off x="5879921" y="368711"/>
                <a:ext cx="5899435" cy="6201698"/>
              </a:xfrm>
              <a:prstGeom prst="rect">
                <a:avLst/>
              </a:prstGeom>
              <a:noFill/>
              <a:ln>
                <a:noFill/>
              </a:ln>
            </p:spPr>
            <p:txBody>
              <a:bodyPr wrap="square">
                <a:spAutoFit/>
              </a:bodyPr>
              <a:lstStyle/>
              <a:p>
                <a:pPr marL="342900" indent="-342900" eaLnBrk="1" hangingPunct="1">
                  <a:lnSpc>
                    <a:spcPct val="150000"/>
                  </a:lnSpc>
                  <a:buAutoNum type="arabicPeriod" startAt="7"/>
                </a:pPr>
                <a:r>
                  <a:rPr lang="zh-CN" altLang="en-US" sz="1400"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数制转换</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：数值没有改变，按权求和</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eaLnBrk="1" hangingPunct="1">
                  <a:lnSpc>
                    <a:spcPct val="150000"/>
                  </a:lnSpc>
                </a:pPr>
                <a:r>
                  <a:rPr lang="en-US" altLang="zh-CN" sz="1400" dirty="0">
                    <a:latin typeface="华文新魏" panose="02010800040101010101" pitchFamily="2" charset="-122"/>
                    <a:ea typeface="华文新魏" panose="02010800040101010101" pitchFamily="2" charset="-122"/>
                    <a:sym typeface="Symbol" panose="05050102010706020507" pitchFamily="18" charset="2"/>
                  </a:rPr>
                  <a:t>        </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注：下标：</a:t>
                </a:r>
                <a:r>
                  <a:rPr lang="en-US" altLang="zh-CN" sz="1400" dirty="0">
                    <a:latin typeface="华文新魏" panose="02010800040101010101" pitchFamily="2" charset="-122"/>
                    <a:ea typeface="华文新魏" panose="02010800040101010101" pitchFamily="2" charset="-122"/>
                    <a:sym typeface="Symbol" panose="05050102010706020507" pitchFamily="18" charset="2"/>
                  </a:rPr>
                  <a:t>B</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a:t>
                </a:r>
                <a:r>
                  <a:rPr lang="en-US" altLang="zh-CN" sz="1400" dirty="0">
                    <a:latin typeface="华文新魏" panose="02010800040101010101" pitchFamily="2" charset="-122"/>
                    <a:ea typeface="华文新魏" panose="02010800040101010101" pitchFamily="2" charset="-122"/>
                    <a:sym typeface="Symbol" panose="05050102010706020507" pitchFamily="18" charset="2"/>
                  </a:rPr>
                  <a:t>O</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a:t>
                </a:r>
                <a:r>
                  <a:rPr lang="en-US" altLang="zh-CN" sz="1400" dirty="0">
                    <a:latin typeface="华文新魏" panose="02010800040101010101" pitchFamily="2" charset="-122"/>
                    <a:ea typeface="华文新魏" panose="02010800040101010101" pitchFamily="2" charset="-122"/>
                    <a:sym typeface="Symbol" panose="05050102010706020507" pitchFamily="18" charset="2"/>
                  </a:rPr>
                  <a:t>D</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a:t>
                </a:r>
                <a:r>
                  <a:rPr lang="en-US" altLang="zh-CN" sz="1400" dirty="0">
                    <a:latin typeface="华文新魏" panose="02010800040101010101" pitchFamily="2" charset="-122"/>
                    <a:ea typeface="华文新魏" panose="02010800040101010101" pitchFamily="2" charset="-122"/>
                    <a:sym typeface="Symbol" panose="05050102010706020507" pitchFamily="18" charset="2"/>
                  </a:rPr>
                  <a:t>H</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（二、八、十、十六进制）</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marL="342900" indent="-342900" eaLnBrk="1" hangingPunct="1">
                  <a:lnSpc>
                    <a:spcPct val="150000"/>
                  </a:lnSpc>
                  <a:buAutoNum type="arabicPeriod" startAt="8"/>
                </a:pPr>
                <a:r>
                  <a:rPr lang="zh-CN" altLang="en-US" sz="1400" dirty="0">
                    <a:latin typeface="华文新魏" panose="02010800040101010101" pitchFamily="2" charset="-122"/>
                    <a:ea typeface="华文新魏" panose="02010800040101010101" pitchFamily="2" charset="-122"/>
                    <a:sym typeface="Symbol" panose="05050102010706020507" pitchFamily="18" charset="2"/>
                  </a:rPr>
                  <a:t>有符号数的原码、反码、补码（二进制数）</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eaLnBrk="1" hangingPunct="1">
                  <a:lnSpc>
                    <a:spcPct val="150000"/>
                  </a:lnSpc>
                </a:pPr>
                <a:r>
                  <a:rPr lang="en-US" altLang="zh-CN" sz="1400" dirty="0">
                    <a:latin typeface="华文新魏" panose="02010800040101010101" pitchFamily="2" charset="-122"/>
                    <a:ea typeface="华文新魏" panose="02010800040101010101" pitchFamily="2" charset="-122"/>
                    <a:sym typeface="Symbol" panose="05050102010706020507" pitchFamily="18" charset="2"/>
                  </a:rPr>
                  <a:t>        </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正数：相同   负数：反码（逐位求反，符号位不变）、</a:t>
                </a:r>
                <a:r>
                  <a:rPr lang="zh-CN" altLang="en-US" sz="1400"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补码</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（反码</a:t>
                </a:r>
                <a:r>
                  <a:rPr lang="en-US" altLang="zh-CN" sz="1400" dirty="0">
                    <a:latin typeface="华文新魏" panose="02010800040101010101" pitchFamily="2" charset="-122"/>
                    <a:ea typeface="华文新魏" panose="02010800040101010101" pitchFamily="2" charset="-122"/>
                    <a:sym typeface="Symbol" panose="05050102010706020507" pitchFamily="18" charset="2"/>
                  </a:rPr>
                  <a:t>+1</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marL="342900" indent="-342900" eaLnBrk="1" hangingPunct="1">
                  <a:lnSpc>
                    <a:spcPct val="150000"/>
                  </a:lnSpc>
                  <a:buAutoNum type="arabicPeriod" startAt="9"/>
                </a:pPr>
                <a:r>
                  <a:rPr lang="zh-CN" altLang="en-US" sz="1400" dirty="0">
                    <a:latin typeface="华文新魏" panose="02010800040101010101" pitchFamily="2" charset="-122"/>
                    <a:ea typeface="华文新魏" panose="02010800040101010101" pitchFamily="2" charset="-122"/>
                    <a:sym typeface="Symbol" panose="05050102010706020507" pitchFamily="18" charset="2"/>
                  </a:rPr>
                  <a:t>二进制码与</a:t>
                </a:r>
                <a:r>
                  <a:rPr lang="zh-CN" altLang="en-US" sz="1400"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格雷码</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的互换</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marL="342900" indent="-342900" eaLnBrk="1" hangingPunct="1">
                  <a:lnSpc>
                    <a:spcPct val="150000"/>
                  </a:lnSpc>
                  <a:buAutoNum type="arabicPeriod" startAt="9"/>
                </a:pPr>
                <a:r>
                  <a:rPr lang="zh-CN" altLang="en-US" sz="1400" dirty="0">
                    <a:latin typeface="华文新魏" panose="02010800040101010101" pitchFamily="2" charset="-122"/>
                    <a:ea typeface="华文新魏" panose="02010800040101010101" pitchFamily="2" charset="-122"/>
                    <a:sym typeface="Symbol" panose="05050102010706020507" pitchFamily="18" charset="2"/>
                  </a:rPr>
                  <a:t>逻辑运算表达式和真值表的</a:t>
                </a:r>
                <a:r>
                  <a:rPr lang="zh-CN" altLang="en-US" sz="1400"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互相推导</a:t>
                </a:r>
                <a:endParaRPr lang="en-US" altLang="zh-CN" sz="1400" dirty="0">
                  <a:solidFill>
                    <a:srgbClr val="FF0000"/>
                  </a:solidFill>
                  <a:latin typeface="华文新魏" panose="02010800040101010101" pitchFamily="2" charset="-122"/>
                  <a:ea typeface="华文新魏" panose="02010800040101010101" pitchFamily="2" charset="-122"/>
                  <a:sym typeface="Symbol" panose="05050102010706020507" pitchFamily="18" charset="2"/>
                </a:endParaRPr>
              </a:p>
              <a:p>
                <a:pPr marL="342900" indent="-342900" eaLnBrk="1" hangingPunct="1">
                  <a:lnSpc>
                    <a:spcPct val="150000"/>
                  </a:lnSpc>
                  <a:buAutoNum type="arabicPeriod" startAt="9"/>
                </a:pPr>
                <a:r>
                  <a:rPr lang="en-US" altLang="zh-CN" sz="1400" dirty="0">
                    <a:latin typeface="华文新魏" panose="02010800040101010101" pitchFamily="2" charset="-122"/>
                    <a:ea typeface="华文新魏" panose="02010800040101010101" pitchFamily="2" charset="-122"/>
                    <a:sym typeface="Symbol" panose="05050102010706020507" pitchFamily="18" charset="2"/>
                  </a:rPr>
                  <a:t> </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各个</a:t>
                </a:r>
                <a:r>
                  <a:rPr lang="zh-CN" altLang="en-US" sz="1400"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逻辑门</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的符号和名字、含义</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marL="342900" indent="-342900" eaLnBrk="1" hangingPunct="1">
                  <a:lnSpc>
                    <a:spcPct val="150000"/>
                  </a:lnSpc>
                  <a:buAutoNum type="arabicPeriod" startAt="9"/>
                </a:pPr>
                <a:r>
                  <a:rPr lang="zh-CN" altLang="en-US" sz="1400" dirty="0">
                    <a:latin typeface="华文新魏" panose="02010800040101010101" pitchFamily="2" charset="-122"/>
                    <a:ea typeface="华文新魏" panose="02010800040101010101" pitchFamily="2" charset="-122"/>
                    <a:sym typeface="Symbol" panose="05050102010706020507" pitchFamily="18" charset="2"/>
                  </a:rPr>
                  <a:t>逻辑函数表达式的表示</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eaLnBrk="1" hangingPunct="1">
                  <a:lnSpc>
                    <a:spcPct val="150000"/>
                  </a:lnSpc>
                </a:pPr>
                <a:r>
                  <a:rPr lang="en-US" altLang="zh-CN" sz="1400" dirty="0">
                    <a:latin typeface="华文新魏" panose="02010800040101010101" pitchFamily="2" charset="-122"/>
                    <a:ea typeface="华文新魏" panose="02010800040101010101" pitchFamily="2" charset="-122"/>
                    <a:sym typeface="Symbol" panose="05050102010706020507" pitchFamily="18" charset="2"/>
                  </a:rPr>
                  <a:t>        </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真值表</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表达式</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逻辑图</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真值表</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marL="342900" indent="-342900" eaLnBrk="1" hangingPunct="1">
                  <a:lnSpc>
                    <a:spcPct val="150000"/>
                  </a:lnSpc>
                  <a:buAutoNum type="arabicPeriod" startAt="13"/>
                </a:pPr>
                <a:r>
                  <a:rPr lang="zh-CN" altLang="en-US" sz="1400" dirty="0">
                    <a:latin typeface="华文新魏" panose="02010800040101010101" pitchFamily="2" charset="-122"/>
                    <a:ea typeface="华文新魏" panose="02010800040101010101" pitchFamily="2" charset="-122"/>
                  </a:rPr>
                  <a:t>逻辑函数表达式 </a:t>
                </a:r>
                <a:r>
                  <a:rPr lang="zh-CN" altLang="en-US" sz="1400" dirty="0">
                    <a:solidFill>
                      <a:srgbClr val="FF0000"/>
                    </a:solidFill>
                    <a:latin typeface="华文新魏" panose="02010800040101010101" pitchFamily="2" charset="-122"/>
                    <a:ea typeface="华文新魏" panose="02010800040101010101" pitchFamily="2" charset="-122"/>
                  </a:rPr>
                  <a:t>代数公式法化简（必考 </a:t>
                </a:r>
                <a:r>
                  <a:rPr lang="en-US" altLang="zh-CN" sz="1400" dirty="0">
                    <a:solidFill>
                      <a:srgbClr val="FF0000"/>
                    </a:solidFill>
                    <a:latin typeface="华文新魏" panose="02010800040101010101" pitchFamily="2" charset="-122"/>
                    <a:ea typeface="华文新魏" panose="02010800040101010101" pitchFamily="2" charset="-122"/>
                  </a:rPr>
                  <a:t>6′</a:t>
                </a:r>
                <a:r>
                  <a:rPr lang="zh-CN" altLang="en-US" sz="1400" dirty="0">
                    <a:solidFill>
                      <a:srgbClr val="FF0000"/>
                    </a:solidFill>
                    <a:latin typeface="华文新魏" panose="02010800040101010101" pitchFamily="2" charset="-122"/>
                    <a:ea typeface="华文新魏" panose="02010800040101010101" pitchFamily="2" charset="-122"/>
                  </a:rPr>
                  <a:t>）</a:t>
                </a:r>
                <a:r>
                  <a:rPr lang="zh-CN" altLang="en-US" sz="1400" dirty="0">
                    <a:latin typeface="华文新魏" panose="02010800040101010101" pitchFamily="2" charset="-122"/>
                    <a:ea typeface="华文新魏" panose="02010800040101010101" pitchFamily="2" charset="-122"/>
                  </a:rPr>
                  <a:t>背公式</a:t>
                </a:r>
                <a:endParaRPr lang="en-US" altLang="zh-CN" sz="1400" dirty="0">
                  <a:latin typeface="华文新魏" panose="02010800040101010101" pitchFamily="2" charset="-122"/>
                  <a:ea typeface="华文新魏" panose="02010800040101010101" pitchFamily="2" charset="-122"/>
                </a:endParaRPr>
              </a:p>
              <a:p>
                <a:pPr>
                  <a:lnSpc>
                    <a:spcPct val="150000"/>
                  </a:lnSpc>
                </a:pPr>
                <a:r>
                  <a:rPr lang="en-US" altLang="zh-CN" sz="1400" dirty="0">
                    <a:latin typeface="华文新魏" panose="02010800040101010101" pitchFamily="2" charset="-122"/>
                    <a:ea typeface="华文新魏" panose="02010800040101010101" pitchFamily="2" charset="-122"/>
                  </a:rPr>
                  <a:t>        </a:t>
                </a:r>
                <a:r>
                  <a:rPr lang="zh-CN" altLang="en-US" sz="1400" dirty="0">
                    <a:solidFill>
                      <a:srgbClr val="FF0000"/>
                    </a:solidFill>
                    <a:latin typeface="华文新魏" panose="02010800040101010101" pitchFamily="2" charset="-122"/>
                    <a:ea typeface="华文新魏" panose="02010800040101010101" pitchFamily="2" charset="-122"/>
                  </a:rPr>
                  <a:t>四个变量且有无关项的卡诺图法化简（必考 </a:t>
                </a:r>
                <a:r>
                  <a:rPr lang="en-US" altLang="zh-CN" sz="1400" dirty="0">
                    <a:solidFill>
                      <a:srgbClr val="FF0000"/>
                    </a:solidFill>
                    <a:latin typeface="华文新魏" panose="02010800040101010101" pitchFamily="2" charset="-122"/>
                    <a:ea typeface="华文新魏" panose="02010800040101010101" pitchFamily="2" charset="-122"/>
                  </a:rPr>
                  <a:t>6′</a:t>
                </a:r>
                <a:r>
                  <a:rPr lang="zh-CN" altLang="en-US" sz="1400" dirty="0">
                    <a:solidFill>
                      <a:srgbClr val="FF0000"/>
                    </a:solidFill>
                    <a:latin typeface="华文新魏" panose="02010800040101010101" pitchFamily="2" charset="-122"/>
                    <a:ea typeface="华文新魏" panose="02010800040101010101" pitchFamily="2" charset="-122"/>
                  </a:rPr>
                  <a:t>）  </a:t>
                </a:r>
                <a:endParaRPr lang="en-US" altLang="zh-CN" sz="1400" dirty="0">
                  <a:solidFill>
                    <a:srgbClr val="FF0000"/>
                  </a:solidFill>
                  <a:latin typeface="华文新魏" panose="02010800040101010101" pitchFamily="2" charset="-122"/>
                  <a:ea typeface="华文新魏" panose="02010800040101010101" pitchFamily="2" charset="-122"/>
                </a:endParaRPr>
              </a:p>
              <a:p>
                <a:pPr>
                  <a:lnSpc>
                    <a:spcPct val="150000"/>
                  </a:lnSpc>
                </a:pPr>
                <a:r>
                  <a:rPr lang="zh-CN" altLang="en-US" sz="1400" dirty="0">
                    <a:latin typeface="华文新魏" panose="02010800040101010101" pitchFamily="2" charset="-122"/>
                    <a:ea typeface="华文新魏" panose="02010800040101010101" pitchFamily="2" charset="-122"/>
                  </a:rPr>
                  <a:t>（画卡诺图时参数要标全，注明</a:t>
                </a:r>
                <a:r>
                  <a:rPr lang="en-US" altLang="zh-CN" sz="1400" dirty="0">
                    <a:latin typeface="华文新魏" panose="02010800040101010101" pitchFamily="2" charset="-122"/>
                    <a:ea typeface="华文新魏" panose="02010800040101010101" pitchFamily="2" charset="-122"/>
                  </a:rPr>
                  <a:t>ABCD</a:t>
                </a:r>
                <a:r>
                  <a:rPr lang="zh-CN" altLang="en-US" sz="1400" dirty="0">
                    <a:latin typeface="华文新魏" panose="02010800040101010101" pitchFamily="2" charset="-122"/>
                    <a:ea typeface="华文新魏" panose="02010800040101010101" pitchFamily="2" charset="-122"/>
                  </a:rPr>
                  <a:t>，卡诺图上必须要留下划的圈）</a:t>
                </a:r>
                <a:endParaRPr lang="en-US" altLang="zh-CN" sz="1400" dirty="0">
                  <a:latin typeface="华文新魏" panose="02010800040101010101" pitchFamily="2" charset="-122"/>
                  <a:ea typeface="华文新魏" panose="02010800040101010101" pitchFamily="2" charset="-122"/>
                </a:endParaRPr>
              </a:p>
              <a:p>
                <a:pPr marL="342900" indent="-342900" eaLnBrk="1" hangingPunct="1">
                  <a:lnSpc>
                    <a:spcPct val="150000"/>
                  </a:lnSpc>
                  <a:buAutoNum type="arabicPeriod" startAt="14"/>
                </a:pPr>
                <a:r>
                  <a:rPr lang="zh-CN" altLang="en-US" sz="1400" dirty="0">
                    <a:latin typeface="华文新魏" panose="02010800040101010101" pitchFamily="2" charset="-122"/>
                    <a:ea typeface="华文新魏" panose="02010800040101010101" pitchFamily="2" charset="-122"/>
                  </a:rPr>
                  <a:t>运算</a:t>
                </a:r>
                <a:r>
                  <a:rPr lang="zh-CN" altLang="en-US" sz="1400" dirty="0">
                    <a:solidFill>
                      <a:srgbClr val="FF0000"/>
                    </a:solidFill>
                    <a:latin typeface="华文新魏" panose="02010800040101010101" pitchFamily="2" charset="-122"/>
                    <a:ea typeface="华文新魏" panose="02010800040101010101" pitchFamily="2" charset="-122"/>
                  </a:rPr>
                  <a:t>基本规律</a:t>
                </a:r>
                <a:r>
                  <a:rPr lang="zh-CN" altLang="en-US" sz="1400" dirty="0">
                    <a:latin typeface="华文新魏" panose="02010800040101010101" pitchFamily="2" charset="-122"/>
                    <a:ea typeface="华文新魏" panose="02010800040101010101" pitchFamily="2" charset="-122"/>
                  </a:rPr>
                  <a:t>（</a:t>
                </a:r>
                <a:r>
                  <a:rPr lang="zh-CN" altLang="en-US" sz="1400" dirty="0">
                    <a:solidFill>
                      <a:srgbClr val="FF0000"/>
                    </a:solidFill>
                    <a:latin typeface="华文新魏" panose="02010800040101010101" pitchFamily="2" charset="-122"/>
                    <a:ea typeface="华文新魏" panose="02010800040101010101" pitchFamily="2" charset="-122"/>
                  </a:rPr>
                  <a:t>反演、对偶</a:t>
                </a:r>
                <a:r>
                  <a:rPr lang="zh-CN" altLang="en-US" sz="1400" dirty="0">
                    <a:latin typeface="华文新魏" panose="02010800040101010101" pitchFamily="2" charset="-122"/>
                    <a:ea typeface="华文新魏" panose="02010800040101010101" pitchFamily="2" charset="-122"/>
                  </a:rPr>
                  <a:t>）</a:t>
                </a:r>
                <a:r>
                  <a:rPr lang="zh-CN" altLang="en-US" sz="1400" dirty="0">
                    <a:solidFill>
                      <a:srgbClr val="FF0000"/>
                    </a:solidFill>
                    <a:latin typeface="华文新魏" panose="02010800040101010101" pitchFamily="2" charset="-122"/>
                    <a:ea typeface="华文新魏" panose="02010800040101010101" pitchFamily="2" charset="-122"/>
                  </a:rPr>
                  <a:t> </a:t>
                </a:r>
                <a:r>
                  <a:rPr lang="zh-CN" altLang="en-US" sz="1400" dirty="0">
                    <a:latin typeface="华文新魏" panose="02010800040101010101" pitchFamily="2" charset="-122"/>
                    <a:ea typeface="华文新魏" panose="02010800040101010101" pitchFamily="2" charset="-122"/>
                  </a:rPr>
                  <a:t>灵活运用</a:t>
                </a:r>
                <a:endParaRPr lang="en-US" altLang="zh-CN" sz="1400" dirty="0">
                  <a:latin typeface="华文新魏" panose="02010800040101010101" pitchFamily="2" charset="-122"/>
                  <a:ea typeface="华文新魏" panose="02010800040101010101" pitchFamily="2" charset="-122"/>
                </a:endParaRPr>
              </a:p>
              <a:p>
                <a:pPr marL="342900" indent="-342900">
                  <a:lnSpc>
                    <a:spcPct val="150000"/>
                  </a:lnSpc>
                  <a:buAutoNum type="arabicPeriod" startAt="14"/>
                </a:pPr>
                <a:r>
                  <a:rPr lang="zh-CN" altLang="en-US" sz="1400" dirty="0">
                    <a:latin typeface="华文新魏" panose="02010800040101010101" pitchFamily="2" charset="-122"/>
                    <a:ea typeface="华文新魏" panose="02010800040101010101" pitchFamily="2" charset="-122"/>
                  </a:rPr>
                  <a:t>写乘积项或写最小项的关系（一般</a:t>
                </a:r>
                <a:r>
                  <a:rPr lang="en-US" altLang="zh-CN" sz="1400" dirty="0">
                    <a:latin typeface="华文新魏" panose="02010800040101010101" pitchFamily="2" charset="-122"/>
                    <a:ea typeface="华文新魏" panose="02010800040101010101" pitchFamily="2" charset="-122"/>
                  </a:rPr>
                  <a:t>n</a:t>
                </a:r>
                <a:r>
                  <a:rPr lang="zh-CN" altLang="en-US" sz="1400" dirty="0">
                    <a:latin typeface="华文新魏" panose="02010800040101010101" pitchFamily="2" charset="-122"/>
                    <a:ea typeface="华文新魏" panose="02010800040101010101" pitchFamily="2" charset="-122"/>
                  </a:rPr>
                  <a:t>个变量的最小项有</a:t>
                </a:r>
                <a14:m>
                  <m:oMath xmlns:m="http://schemas.openxmlformats.org/officeDocument/2006/math">
                    <m:sSup>
                      <m:sSupPr>
                        <m:ctrlPr>
                          <a:rPr lang="en-US" altLang="zh-CN" sz="1400" i="1">
                            <a:solidFill>
                              <a:srgbClr val="FF0000"/>
                            </a:solidFill>
                            <a:latin typeface="Cambria Math" panose="02040503050406030204" pitchFamily="18" charset="0"/>
                            <a:ea typeface="华文新魏" panose="02010800040101010101" pitchFamily="2" charset="-122"/>
                            <a:sym typeface="Symbol" panose="05050102010706020507" pitchFamily="18" charset="2"/>
                          </a:rPr>
                        </m:ctrlPr>
                      </m:sSupPr>
                      <m:e>
                        <m:r>
                          <a:rPr lang="en-US" altLang="zh-CN" sz="1400" i="1">
                            <a:solidFill>
                              <a:srgbClr val="FF0000"/>
                            </a:solidFill>
                            <a:latin typeface="Cambria Math" panose="02040503050406030204" pitchFamily="18" charset="0"/>
                            <a:ea typeface="华文新魏" panose="02010800040101010101" pitchFamily="2" charset="-122"/>
                            <a:sym typeface="Symbol" panose="05050102010706020507" pitchFamily="18" charset="2"/>
                          </a:rPr>
                          <m:t>2</m:t>
                        </m:r>
                      </m:e>
                      <m:sup>
                        <m:r>
                          <a:rPr lang="en-US" altLang="zh-CN" sz="1400" i="1">
                            <a:solidFill>
                              <a:srgbClr val="FF0000"/>
                            </a:solidFill>
                            <a:latin typeface="Cambria Math" panose="02040503050406030204" pitchFamily="18" charset="0"/>
                            <a:ea typeface="华文新魏" panose="02010800040101010101" pitchFamily="2" charset="-122"/>
                            <a:sym typeface="Symbol" panose="05050102010706020507" pitchFamily="18" charset="2"/>
                          </a:rPr>
                          <m:t>𝑛</m:t>
                        </m:r>
                      </m:sup>
                    </m:sSup>
                    <m:r>
                      <a:rPr lang="en-US" altLang="zh-CN" sz="1400" i="1">
                        <a:solidFill>
                          <a:srgbClr val="FF0000"/>
                        </a:solidFill>
                        <a:latin typeface="Cambria Math" panose="02040503050406030204" pitchFamily="18" charset="0"/>
                        <a:ea typeface="华文新魏" panose="02010800040101010101" pitchFamily="2" charset="-122"/>
                        <a:sym typeface="Symbol" panose="05050102010706020507" pitchFamily="18" charset="2"/>
                      </a:rPr>
                      <m:t> </m:t>
                    </m:r>
                  </m:oMath>
                </a14:m>
                <a:r>
                  <a:rPr lang="zh-CN" altLang="en-US" sz="1400" dirty="0">
                    <a:latin typeface="华文新魏" panose="02010800040101010101" pitchFamily="2" charset="-122"/>
                    <a:ea typeface="华文新魏" panose="02010800040101010101" pitchFamily="2" charset="-122"/>
                  </a:rPr>
                  <a:t>个）</a:t>
                </a:r>
                <a:endParaRPr lang="en-US" altLang="zh-CN" sz="1400" dirty="0">
                  <a:latin typeface="华文新魏" panose="02010800040101010101" pitchFamily="2" charset="-122"/>
                  <a:ea typeface="华文新魏" panose="02010800040101010101" pitchFamily="2" charset="-122"/>
                </a:endParaRPr>
              </a:p>
              <a:p>
                <a:pPr>
                  <a:lnSpc>
                    <a:spcPct val="150000"/>
                  </a:lnSpc>
                </a:pPr>
                <a:r>
                  <a:rPr lang="en-US" altLang="zh-CN" sz="1400" dirty="0">
                    <a:latin typeface="华文新魏" panose="02010800040101010101" pitchFamily="2" charset="-122"/>
                    <a:ea typeface="华文新魏" panose="02010800040101010101" pitchFamily="2" charset="-122"/>
                  </a:rPr>
                  <a:t>        </a:t>
                </a:r>
                <a:r>
                  <a:rPr lang="zh-CN" altLang="en-US" sz="1400" dirty="0">
                    <a:latin typeface="华文新魏" panose="02010800040101010101" pitchFamily="2" charset="-122"/>
                    <a:ea typeface="华文新魏" panose="02010800040101010101" pitchFamily="2" charset="-122"/>
                  </a:rPr>
                  <a:t>（最小项下标</a:t>
                </a:r>
                <a:r>
                  <a:rPr lang="en-US" altLang="zh-CN" sz="1400" dirty="0">
                    <a:latin typeface="华文新魏" panose="02010800040101010101" pitchFamily="2" charset="-122"/>
                    <a:ea typeface="华文新魏" panose="02010800040101010101" pitchFamily="2" charset="-122"/>
                  </a:rPr>
                  <a:t>m</a:t>
                </a:r>
                <a:r>
                  <a:rPr lang="zh-CN" altLang="en-US" sz="1400" dirty="0">
                    <a:latin typeface="华文新魏" panose="02010800040101010101" pitchFamily="2" charset="-122"/>
                    <a:ea typeface="华文新魏" panose="02010800040101010101" pitchFamily="2" charset="-122"/>
                  </a:rPr>
                  <a:t>是</a:t>
                </a:r>
                <a:r>
                  <a:rPr lang="en-US" altLang="zh-CN" sz="1400" dirty="0">
                    <a:latin typeface="华文新魏" panose="02010800040101010101" pitchFamily="2" charset="-122"/>
                    <a:ea typeface="华文新魏" panose="02010800040101010101" pitchFamily="2" charset="-122"/>
                  </a:rPr>
                  <a:t>ABC</a:t>
                </a:r>
                <a:r>
                  <a:rPr lang="zh-CN" altLang="en-US" sz="1400" dirty="0">
                    <a:latin typeface="华文新魏" panose="02010800040101010101" pitchFamily="2" charset="-122"/>
                    <a:ea typeface="华文新魏" panose="02010800040101010101" pitchFamily="2" charset="-122"/>
                  </a:rPr>
                  <a:t>二进制的值）</a:t>
                </a:r>
                <a:endParaRPr lang="en-US" altLang="zh-CN" sz="1400" dirty="0">
                  <a:latin typeface="华文新魏" panose="02010800040101010101" pitchFamily="2" charset="-122"/>
                  <a:ea typeface="华文新魏" panose="02010800040101010101" pitchFamily="2" charset="-122"/>
                </a:endParaRPr>
              </a:p>
              <a:p>
                <a:pPr marL="342900" indent="-342900">
                  <a:lnSpc>
                    <a:spcPct val="150000"/>
                  </a:lnSpc>
                  <a:buAutoNum type="arabicPeriod" startAt="16"/>
                </a:pPr>
                <a:r>
                  <a:rPr lang="zh-CN" altLang="en-US" sz="1400" dirty="0">
                    <a:solidFill>
                      <a:srgbClr val="FF0000"/>
                    </a:solidFill>
                    <a:latin typeface="华文新魏" panose="02010800040101010101" pitchFamily="2" charset="-122"/>
                    <a:ea typeface="华文新魏" panose="02010800040101010101" pitchFamily="2" charset="-122"/>
                  </a:rPr>
                  <a:t>最小项</a:t>
                </a:r>
                <a:r>
                  <a:rPr lang="zh-CN" altLang="en-US" sz="1400" dirty="0">
                    <a:latin typeface="华文新魏" panose="02010800040101010101" pitchFamily="2" charset="-122"/>
                    <a:ea typeface="华文新魏" panose="02010800040101010101" pitchFamily="2" charset="-122"/>
                  </a:rPr>
                  <a:t>的性质运用填空</a:t>
                </a:r>
                <a:endParaRPr lang="en-US" altLang="zh-CN" sz="1400" dirty="0">
                  <a:latin typeface="华文新魏" panose="02010800040101010101" pitchFamily="2" charset="-122"/>
                  <a:ea typeface="华文新魏" panose="02010800040101010101" pitchFamily="2" charset="-122"/>
                </a:endParaRPr>
              </a:p>
              <a:p>
                <a:pPr>
                  <a:lnSpc>
                    <a:spcPct val="150000"/>
                  </a:lnSpc>
                </a:pPr>
                <a:r>
                  <a:rPr lang="en-US" altLang="zh-CN" sz="1400" dirty="0">
                    <a:latin typeface="华文新魏" panose="02010800040101010101" pitchFamily="2" charset="-122"/>
                    <a:ea typeface="华文新魏" panose="02010800040101010101" pitchFamily="2" charset="-122"/>
                  </a:rPr>
                  <a:t>        </a:t>
                </a:r>
                <a:r>
                  <a:rPr lang="zh-CN" altLang="en-US" sz="1400" dirty="0">
                    <a:latin typeface="华文新魏" panose="02010800040101010101" pitchFamily="2" charset="-122"/>
                    <a:ea typeface="华文新魏" panose="02010800040101010101" pitchFamily="2" charset="-122"/>
                  </a:rPr>
                  <a:t>任意两个不同的最小项之积为</a:t>
                </a:r>
                <a:r>
                  <a:rPr lang="en-US" altLang="zh-CN" sz="1400" dirty="0">
                    <a:latin typeface="华文新魏" panose="02010800040101010101" pitchFamily="2" charset="-122"/>
                    <a:ea typeface="华文新魏" panose="02010800040101010101" pitchFamily="2" charset="-122"/>
                  </a:rPr>
                  <a:t>0</a:t>
                </a:r>
                <a:r>
                  <a:rPr lang="zh-CN" altLang="en-US" sz="1400" dirty="0">
                    <a:latin typeface="华文新魏" panose="02010800040101010101" pitchFamily="2" charset="-122"/>
                    <a:ea typeface="华文新魏" panose="02010800040101010101" pitchFamily="2" charset="-122"/>
                  </a:rPr>
                  <a:t>，所有最小项之和为</a:t>
                </a:r>
                <a:r>
                  <a:rPr lang="en-US" altLang="zh-CN" sz="1400" dirty="0">
                    <a:latin typeface="华文新魏" panose="02010800040101010101" pitchFamily="2" charset="-122"/>
                    <a:ea typeface="华文新魏" panose="02010800040101010101" pitchFamily="2" charset="-122"/>
                  </a:rPr>
                  <a:t>1</a:t>
                </a:r>
              </a:p>
              <a:p>
                <a:pPr>
                  <a:lnSpc>
                    <a:spcPct val="150000"/>
                  </a:lnSpc>
                </a:pPr>
                <a:r>
                  <a:rPr lang="en-US" altLang="zh-CN" sz="1400" dirty="0">
                    <a:latin typeface="华文新魏" panose="02010800040101010101" pitchFamily="2" charset="-122"/>
                    <a:ea typeface="华文新魏" panose="02010800040101010101" pitchFamily="2" charset="-122"/>
                  </a:rPr>
                  <a:t>        </a:t>
                </a:r>
                <a:r>
                  <a:rPr lang="zh-CN" altLang="en-US" sz="1400" dirty="0">
                    <a:solidFill>
                      <a:srgbClr val="FF0000"/>
                    </a:solidFill>
                    <a:latin typeface="华文新魏" panose="02010800040101010101" pitchFamily="2" charset="-122"/>
                    <a:ea typeface="华文新魏" panose="02010800040101010101" pitchFamily="2" charset="-122"/>
                  </a:rPr>
                  <a:t>最大项</a:t>
                </a:r>
                <a:r>
                  <a:rPr lang="zh-CN" altLang="en-US" sz="1400" dirty="0">
                    <a:latin typeface="华文新魏" panose="02010800040101010101" pitchFamily="2" charset="-122"/>
                    <a:ea typeface="华文新魏" panose="02010800040101010101" pitchFamily="2" charset="-122"/>
                  </a:rPr>
                  <a:t>则</a:t>
                </a:r>
                <a:r>
                  <a:rPr lang="zh-CN" altLang="en-US" sz="1400" dirty="0">
                    <a:solidFill>
                      <a:srgbClr val="FF0000"/>
                    </a:solidFill>
                    <a:latin typeface="华文新魏" panose="02010800040101010101" pitchFamily="2" charset="-122"/>
                    <a:ea typeface="华文新魏" panose="02010800040101010101" pitchFamily="2" charset="-122"/>
                  </a:rPr>
                  <a:t>相反</a:t>
                </a:r>
                <a:r>
                  <a:rPr lang="zh-CN" altLang="en-US" sz="1400" dirty="0">
                    <a:latin typeface="华文新魏" panose="02010800040101010101" pitchFamily="2" charset="-122"/>
                    <a:ea typeface="华文新魏" panose="02010800040101010101" pitchFamily="2" charset="-122"/>
                  </a:rPr>
                  <a:t>（任两个之和为</a:t>
                </a:r>
                <a:r>
                  <a:rPr lang="en-US" altLang="zh-CN" sz="1400" dirty="0">
                    <a:latin typeface="华文新魏" panose="02010800040101010101" pitchFamily="2" charset="-122"/>
                    <a:ea typeface="华文新魏" panose="02010800040101010101" pitchFamily="2" charset="-122"/>
                  </a:rPr>
                  <a:t>1</a:t>
                </a:r>
                <a:r>
                  <a:rPr lang="zh-CN" altLang="en-US" sz="1400" dirty="0">
                    <a:latin typeface="华文新魏" panose="02010800040101010101" pitchFamily="2" charset="-122"/>
                    <a:ea typeface="华文新魏" panose="02010800040101010101" pitchFamily="2" charset="-122"/>
                  </a:rPr>
                  <a:t>，所有之积为</a:t>
                </a:r>
                <a:r>
                  <a:rPr lang="en-US" altLang="zh-CN" sz="1400" dirty="0">
                    <a:latin typeface="华文新魏" panose="02010800040101010101" pitchFamily="2" charset="-122"/>
                    <a:ea typeface="华文新魏" panose="02010800040101010101" pitchFamily="2" charset="-122"/>
                  </a:rPr>
                  <a:t>0</a:t>
                </a:r>
                <a:r>
                  <a:rPr lang="zh-CN" altLang="en-US" sz="1400" dirty="0">
                    <a:latin typeface="华文新魏" panose="02010800040101010101" pitchFamily="2" charset="-122"/>
                    <a:ea typeface="华文新魏" panose="02010800040101010101" pitchFamily="2" charset="-122"/>
                  </a:rPr>
                  <a:t>） </a:t>
                </a:r>
                <a:r>
                  <a:rPr lang="zh-CN" altLang="en-US" sz="1400" dirty="0">
                    <a:solidFill>
                      <a:srgbClr val="FF0000"/>
                    </a:solidFill>
                    <a:latin typeface="华文新魏" panose="02010800040101010101" pitchFamily="2" charset="-122"/>
                    <a:ea typeface="华文新魏" panose="02010800040101010101" pitchFamily="2" charset="-122"/>
                  </a:rPr>
                  <a:t>注意区分</a:t>
                </a:r>
                <a:r>
                  <a:rPr lang="en-US" altLang="zh-CN" sz="1400" dirty="0">
                    <a:solidFill>
                      <a:srgbClr val="FF0000"/>
                    </a:solidFill>
                    <a:latin typeface="华文新魏" panose="02010800040101010101" pitchFamily="2" charset="-122"/>
                    <a:ea typeface="华文新魏" panose="02010800040101010101" pitchFamily="2" charset="-122"/>
                  </a:rPr>
                  <a:t>         </a:t>
                </a:r>
              </a:p>
              <a:p>
                <a:pPr>
                  <a:lnSpc>
                    <a:spcPct val="150000"/>
                  </a:lnSpc>
                </a:pPr>
                <a:r>
                  <a:rPr lang="en-US" altLang="zh-CN" sz="1400" dirty="0">
                    <a:latin typeface="华文新魏" panose="02010800040101010101" pitchFamily="2" charset="-122"/>
                    <a:ea typeface="华文新魏" panose="02010800040101010101" pitchFamily="2" charset="-122"/>
                  </a:rPr>
                  <a:t>        </a:t>
                </a:r>
                <a:r>
                  <a:rPr lang="zh-CN" altLang="en-US" sz="1400" dirty="0">
                    <a:latin typeface="华文新魏" panose="02010800040101010101" pitchFamily="2" charset="-122"/>
                    <a:ea typeface="华文新魏" panose="02010800040101010101" pitchFamily="2" charset="-122"/>
                  </a:rPr>
                  <a:t>与某最小项逻辑相邻的最小项的个数（卡诺图）</a:t>
                </a:r>
                <a:endParaRPr lang="en-US" altLang="zh-CN" sz="1400" dirty="0">
                  <a:latin typeface="华文新魏" panose="02010800040101010101" pitchFamily="2" charset="-122"/>
                  <a:ea typeface="华文新魏" panose="02010800040101010101" pitchFamily="2" charset="-122"/>
                </a:endParaRPr>
              </a:p>
            </p:txBody>
          </p:sp>
        </mc:Choice>
        <mc:Fallback xmlns="">
          <p:sp>
            <p:nvSpPr>
              <p:cNvPr id="6" name="矩形 23">
                <a:extLst>
                  <a:ext uri="{FF2B5EF4-FFF2-40B4-BE49-F238E27FC236}">
                    <a16:creationId xmlns:a16="http://schemas.microsoft.com/office/drawing/2014/main" id="{0598B14E-540F-41C2-8010-99F7F6FB455F}"/>
                  </a:ext>
                </a:extLst>
              </p:cNvPr>
              <p:cNvSpPr>
                <a:spLocks noRot="1" noChangeAspect="1" noMove="1" noResize="1" noEditPoints="1" noAdjustHandles="1" noChangeArrowheads="1" noChangeShapeType="1" noTextEdit="1"/>
              </p:cNvSpPr>
              <p:nvPr/>
            </p:nvSpPr>
            <p:spPr bwMode="auto">
              <a:xfrm>
                <a:off x="5879921" y="368711"/>
                <a:ext cx="5899435" cy="6201698"/>
              </a:xfrm>
              <a:prstGeom prst="rect">
                <a:avLst/>
              </a:prstGeom>
              <a:blipFill>
                <a:blip r:embed="rId3"/>
                <a:stretch>
                  <a:fillRect l="-310" r="-206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44198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1000"/>
                                        <p:tgtEl>
                                          <p:spTgt spid="5"/>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9625" t="11296" r="3290" b="9724"/>
          <a:stretch/>
        </p:blipFill>
        <p:spPr>
          <a:xfrm>
            <a:off x="1083213" y="3184808"/>
            <a:ext cx="4796708" cy="3539549"/>
          </a:xfrm>
          <a:prstGeom prst="rect">
            <a:avLst/>
          </a:prstGeom>
        </p:spPr>
      </p:pic>
      <p:sp>
        <p:nvSpPr>
          <p:cNvPr id="5" name="文本框 4"/>
          <p:cNvSpPr txBox="1"/>
          <p:nvPr/>
        </p:nvSpPr>
        <p:spPr>
          <a:xfrm>
            <a:off x="1207643" y="1756288"/>
            <a:ext cx="4547848" cy="523220"/>
          </a:xfrm>
          <a:prstGeom prst="rect">
            <a:avLst/>
          </a:prstGeom>
          <a:noFill/>
        </p:spPr>
        <p:txBody>
          <a:bodyPr wrap="square" rtlCol="0">
            <a:spAutoFit/>
          </a:bodyPr>
          <a:lstStyle/>
          <a:p>
            <a:r>
              <a:rPr lang="zh-CN" altLang="en-US" sz="2800" b="1" dirty="0">
                <a:latin typeface="Algerian" panose="04020705040A02060702" pitchFamily="82" charset="0"/>
                <a:ea typeface="华文新魏" panose="02010800040101010101" pitchFamily="2" charset="-122"/>
              </a:rPr>
              <a:t>考点总结</a:t>
            </a:r>
          </a:p>
        </p:txBody>
      </p:sp>
      <p:sp>
        <p:nvSpPr>
          <p:cNvPr id="6" name="矩形 23">
            <a:extLst>
              <a:ext uri="{FF2B5EF4-FFF2-40B4-BE49-F238E27FC236}">
                <a16:creationId xmlns:a16="http://schemas.microsoft.com/office/drawing/2014/main" id="{0598B14E-540F-41C2-8010-99F7F6FB455F}"/>
              </a:ext>
            </a:extLst>
          </p:cNvPr>
          <p:cNvSpPr>
            <a:spLocks noChangeArrowheads="1"/>
          </p:cNvSpPr>
          <p:nvPr/>
        </p:nvSpPr>
        <p:spPr bwMode="auto">
          <a:xfrm>
            <a:off x="5879921" y="1053455"/>
            <a:ext cx="5899435" cy="4262705"/>
          </a:xfrm>
          <a:prstGeom prst="rect">
            <a:avLst/>
          </a:prstGeom>
          <a:noFill/>
          <a:ln>
            <a:noFill/>
          </a:ln>
        </p:spPr>
        <p:txBody>
          <a:bodyPr wrap="square">
            <a:spAutoFit/>
          </a:bodyPr>
          <a:lstStyle/>
          <a:p>
            <a:pPr marL="342900" indent="-342900">
              <a:lnSpc>
                <a:spcPct val="150000"/>
              </a:lnSpc>
              <a:buAutoNum type="arabicPeriod" startAt="17"/>
            </a:pPr>
            <a:r>
              <a:rPr lang="zh-CN" altLang="en-US" sz="1400" dirty="0">
                <a:latin typeface="华文新魏" panose="02010800040101010101" pitchFamily="2" charset="-122"/>
                <a:ea typeface="华文新魏" panose="02010800040101010101" pitchFamily="2" charset="-122"/>
              </a:rPr>
              <a:t>适应具体器件的题目：根据题目要求来实现逻辑函数</a:t>
            </a:r>
            <a:endParaRPr lang="en-US" altLang="zh-CN" sz="1400" dirty="0">
              <a:latin typeface="华文新魏" panose="02010800040101010101" pitchFamily="2" charset="-122"/>
              <a:ea typeface="华文新魏" panose="02010800040101010101" pitchFamily="2" charset="-122"/>
            </a:endParaRPr>
          </a:p>
          <a:p>
            <a:pPr>
              <a:lnSpc>
                <a:spcPct val="150000"/>
              </a:lnSpc>
            </a:pPr>
            <a:r>
              <a:rPr lang="en-US" altLang="zh-CN" sz="1400" dirty="0">
                <a:latin typeface="华文新魏" panose="02010800040101010101" pitchFamily="2" charset="-122"/>
                <a:ea typeface="华文新魏" panose="02010800040101010101" pitchFamily="2" charset="-122"/>
              </a:rPr>
              <a:t>         </a:t>
            </a:r>
            <a:r>
              <a:rPr lang="en-US" altLang="zh-CN" sz="1400" dirty="0">
                <a:solidFill>
                  <a:srgbClr val="FF0000"/>
                </a:solidFill>
                <a:latin typeface="华文新魏" panose="02010800040101010101" pitchFamily="2" charset="-122"/>
                <a:ea typeface="华文新魏" panose="02010800040101010101" pitchFamily="2" charset="-122"/>
              </a:rPr>
              <a:t>eg1.</a:t>
            </a:r>
            <a:r>
              <a:rPr lang="en-US" altLang="zh-CN" sz="1400" dirty="0">
                <a:latin typeface="华文新魏" panose="02010800040101010101" pitchFamily="2" charset="-122"/>
                <a:ea typeface="华文新魏" panose="02010800040101010101" pitchFamily="2" charset="-122"/>
              </a:rPr>
              <a:t>  </a:t>
            </a:r>
            <a:r>
              <a:rPr lang="zh-CN" altLang="en-US" sz="1400" dirty="0">
                <a:latin typeface="华文新魏" panose="02010800040101010101" pitchFamily="2" charset="-122"/>
                <a:ea typeface="华文新魏" panose="02010800040101010101" pitchFamily="2" charset="-122"/>
              </a:rPr>
              <a:t>“与</a:t>
            </a:r>
            <a:r>
              <a:rPr lang="en-US" altLang="zh-CN" sz="1400" dirty="0">
                <a:latin typeface="华文新魏" panose="02010800040101010101" pitchFamily="2" charset="-122"/>
                <a:ea typeface="华文新魏" panose="02010800040101010101" pitchFamily="2" charset="-122"/>
              </a:rPr>
              <a:t>-</a:t>
            </a:r>
            <a:r>
              <a:rPr lang="zh-CN" altLang="en-US" sz="1400" dirty="0">
                <a:latin typeface="华文新魏" panose="02010800040101010101" pitchFamily="2" charset="-122"/>
                <a:ea typeface="华文新魏" panose="02010800040101010101" pitchFamily="2" charset="-122"/>
              </a:rPr>
              <a:t>或”</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“与非</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与非”：两次求反后摩根定律</a:t>
            </a:r>
            <a:endParaRPr lang="en-US" altLang="zh-CN" sz="1400" dirty="0">
              <a:latin typeface="华文新魏" panose="02010800040101010101" pitchFamily="2" charset="-122"/>
              <a:ea typeface="华文新魏" panose="02010800040101010101" pitchFamily="2" charset="-122"/>
            </a:endParaRPr>
          </a:p>
          <a:p>
            <a:pPr>
              <a:lnSpc>
                <a:spcPct val="150000"/>
              </a:lnSpc>
            </a:pPr>
            <a:r>
              <a:rPr lang="en-US" altLang="zh-CN" sz="1400" dirty="0">
                <a:latin typeface="华文新魏" panose="02010800040101010101" pitchFamily="2" charset="-122"/>
                <a:ea typeface="华文新魏" panose="02010800040101010101" pitchFamily="2" charset="-122"/>
              </a:rPr>
              <a:t>         </a:t>
            </a:r>
            <a:r>
              <a:rPr lang="en-US" altLang="zh-CN" sz="1400" dirty="0">
                <a:solidFill>
                  <a:srgbClr val="FF0000"/>
                </a:solidFill>
                <a:latin typeface="华文新魏" panose="02010800040101010101" pitchFamily="2" charset="-122"/>
                <a:ea typeface="华文新魏" panose="02010800040101010101" pitchFamily="2" charset="-122"/>
              </a:rPr>
              <a:t>eg2.</a:t>
            </a:r>
            <a:r>
              <a:rPr lang="en-US" altLang="zh-CN" sz="1400" dirty="0">
                <a:latin typeface="华文新魏" panose="02010800040101010101" pitchFamily="2" charset="-122"/>
                <a:ea typeface="华文新魏" panose="02010800040101010101" pitchFamily="2" charset="-122"/>
              </a:rPr>
              <a:t>  </a:t>
            </a:r>
            <a:r>
              <a:rPr lang="zh-CN" altLang="en-US" sz="1400" dirty="0">
                <a:latin typeface="华文新魏" panose="02010800040101010101" pitchFamily="2" charset="-122"/>
                <a:ea typeface="华文新魏" panose="02010800040101010101" pitchFamily="2" charset="-122"/>
              </a:rPr>
              <a:t>“与</a:t>
            </a:r>
            <a:r>
              <a:rPr lang="en-US" altLang="zh-CN" sz="1400" dirty="0">
                <a:latin typeface="华文新魏" panose="02010800040101010101" pitchFamily="2" charset="-122"/>
                <a:ea typeface="华文新魏" panose="02010800040101010101" pitchFamily="2" charset="-122"/>
              </a:rPr>
              <a:t>-</a:t>
            </a:r>
            <a:r>
              <a:rPr lang="zh-CN" altLang="en-US" sz="1400" dirty="0">
                <a:latin typeface="华文新魏" panose="02010800040101010101" pitchFamily="2" charset="-122"/>
                <a:ea typeface="华文新魏" panose="02010800040101010101" pitchFamily="2" charset="-122"/>
              </a:rPr>
              <a:t>或”</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“或非</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或非”：</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法</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1.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将每个乘积两次求反后用摩根定律</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法</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2.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整体两次求反</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marL="342900" indent="-342900">
              <a:lnSpc>
                <a:spcPct val="150000"/>
              </a:lnSpc>
              <a:buAutoNum type="arabicPeriod" startAt="18"/>
            </a:pP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最简与</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或式：包含</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与项数量</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最少，每个与项中</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变量数量</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最少</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marL="342900" indent="-342900">
              <a:lnSpc>
                <a:spcPct val="150000"/>
              </a:lnSpc>
              <a:buAutoNum type="arabicPeriod" startAt="18"/>
            </a:pPr>
            <a:r>
              <a:rPr lang="zh-CN" altLang="en-US" sz="1400" dirty="0">
                <a:latin typeface="华文新魏" panose="02010800040101010101" pitchFamily="2" charset="-122"/>
                <a:ea typeface="华文新魏" panose="02010800040101010101" pitchFamily="2" charset="-122"/>
                <a:sym typeface="Wingdings" panose="05000000000000000000" pitchFamily="2" charset="2"/>
              </a:rPr>
              <a:t>逻辑函数等式的证明：从左边推出右边</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marL="342900" indent="-342900">
              <a:lnSpc>
                <a:spcPct val="150000"/>
              </a:lnSpc>
              <a:buAutoNum type="arabicPeriod" startAt="18"/>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Verilog</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语言</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基本语法规则</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（课本</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P61</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逻辑值集合（四种）</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marL="342900" indent="-342900">
              <a:lnSpc>
                <a:spcPct val="150000"/>
              </a:lnSpc>
              <a:buAutoNum type="arabicPeriod" startAt="21"/>
            </a:pPr>
            <a:r>
              <a:rPr lang="zh-CN" altLang="en-US" sz="1400" dirty="0">
                <a:latin typeface="华文新魏" panose="02010800040101010101" pitchFamily="2" charset="-122"/>
                <a:ea typeface="华文新魏" panose="02010800040101010101" pitchFamily="2" charset="-122"/>
                <a:sym typeface="Wingdings" panose="05000000000000000000" pitchFamily="2" charset="2"/>
              </a:rPr>
              <a:t>位运算符、缩位运算符、位拼接运算符的</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区别</a:t>
            </a:r>
            <a:r>
              <a:rPr lang="en-US" altLang="zh-CN"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单独</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位运算符（</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对两个变量作用）</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缩位运算符（</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对单个变量操作，</a:t>
            </a:r>
            <a:r>
              <a:rPr lang="zh-CN" altLang="en-US" sz="1400" dirty="0">
                <a:solidFill>
                  <a:srgbClr val="FF0000"/>
                </a:solidFill>
                <a:latin typeface="华文新魏" panose="02010800040101010101" pitchFamily="2" charset="-122"/>
                <a:ea typeface="华文新魏" panose="02010800040101010101" pitchFamily="2" charset="-122"/>
                <a:sym typeface="Wingdings" panose="05000000000000000000" pitchFamily="2" charset="2"/>
              </a:rPr>
              <a:t>最常考</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a:p>
            <a:pPr>
              <a:lnSpc>
                <a:spcPct val="150000"/>
              </a:lnSpc>
            </a:pPr>
            <a:r>
              <a:rPr lang="en-US" altLang="zh-CN" sz="1400" dirty="0">
                <a:latin typeface="华文新魏" panose="02010800040101010101" pitchFamily="2" charset="-122"/>
                <a:ea typeface="华文新魏" panose="02010800040101010101" pitchFamily="2" charset="-122"/>
                <a:sym typeface="Wingdings" panose="05000000000000000000" pitchFamily="2" charset="2"/>
              </a:rPr>
              <a:t>22.   and</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or</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等运算符的真值表</a:t>
            </a:r>
            <a:endParaRPr lang="en-US" altLang="zh-CN" sz="1400" dirty="0">
              <a:latin typeface="华文新魏" panose="02010800040101010101" pitchFamily="2" charset="-122"/>
              <a:ea typeface="华文新魏" panose="02010800040101010101" pitchFamily="2" charset="-122"/>
              <a:sym typeface="Wingdings" panose="05000000000000000000" pitchFamily="2" charset="2"/>
            </a:endParaRPr>
          </a:p>
        </p:txBody>
      </p:sp>
    </p:spTree>
    <p:extLst>
      <p:ext uri="{BB962C8B-B14F-4D97-AF65-F5344CB8AC3E}">
        <p14:creationId xmlns:p14="http://schemas.microsoft.com/office/powerpoint/2010/main" val="189296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1000"/>
                                        <p:tgtEl>
                                          <p:spTgt spid="5"/>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33847" t="11828" r="31458" b="66667"/>
          <a:stretch/>
        </p:blipFill>
        <p:spPr>
          <a:xfrm>
            <a:off x="453343" y="-323558"/>
            <a:ext cx="8328074" cy="6882711"/>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183" y="3871636"/>
            <a:ext cx="3685578" cy="2986364"/>
          </a:xfrm>
          <a:prstGeom prst="rect">
            <a:avLst/>
          </a:prstGeom>
        </p:spPr>
      </p:pic>
      <p:grpSp>
        <p:nvGrpSpPr>
          <p:cNvPr id="7" name="组合 6"/>
          <p:cNvGrpSpPr/>
          <p:nvPr/>
        </p:nvGrpSpPr>
        <p:grpSpPr>
          <a:xfrm>
            <a:off x="3293530" y="1024255"/>
            <a:ext cx="2236103" cy="2140685"/>
            <a:chOff x="2054543" y="2926081"/>
            <a:chExt cx="1271974" cy="1217696"/>
          </a:xfrm>
        </p:grpSpPr>
        <p:sp>
          <p:nvSpPr>
            <p:cNvPr id="8" name="等腰三角形 7"/>
            <p:cNvSpPr/>
            <p:nvPr/>
          </p:nvSpPr>
          <p:spPr>
            <a:xfrm>
              <a:off x="2054543" y="2926081"/>
              <a:ext cx="1271974" cy="1096529"/>
            </a:xfrm>
            <a:prstGeom prst="triangle">
              <a:avLst/>
            </a:prstGeom>
            <a:solidFill>
              <a:srgbClr val="FFEBA8"/>
            </a:solidFill>
            <a:ln>
              <a:noFill/>
            </a:ln>
            <a:effectLst>
              <a:outerShdw blurRad="50800" dist="25400" dir="5400000" sx="102000" sy="10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b="1" dirty="0">
                <a:solidFill>
                  <a:schemeClr val="tx1"/>
                </a:solidFill>
                <a:latin typeface="Algerian" panose="04020705040A02060702" pitchFamily="82" charset="0"/>
              </a:endParaRPr>
            </a:p>
          </p:txBody>
        </p:sp>
        <p:sp>
          <p:nvSpPr>
            <p:cNvPr id="9" name="矩形 8"/>
            <p:cNvSpPr/>
            <p:nvPr/>
          </p:nvSpPr>
          <p:spPr>
            <a:xfrm>
              <a:off x="2371815" y="3084579"/>
              <a:ext cx="609295" cy="1059198"/>
            </a:xfrm>
            <a:prstGeom prst="rect">
              <a:avLst/>
            </a:prstGeom>
          </p:spPr>
          <p:txBody>
            <a:bodyPr wrap="none">
              <a:spAutoFit/>
            </a:bodyPr>
            <a:lstStyle/>
            <a:p>
              <a:pPr algn="ctr"/>
              <a:r>
                <a:rPr lang="en-US" altLang="zh-CN" sz="11500" b="1" dirty="0">
                  <a:latin typeface="Algerian" panose="04020705040A02060702" pitchFamily="82" charset="0"/>
                </a:rPr>
                <a:t>2</a:t>
              </a:r>
              <a:endParaRPr lang="zh-CN" altLang="en-US" sz="11500" b="1" dirty="0">
                <a:latin typeface="Algerian" panose="04020705040A02060702" pitchFamily="82" charset="0"/>
              </a:endParaRPr>
            </a:p>
          </p:txBody>
        </p:sp>
      </p:grpSp>
      <p:sp>
        <p:nvSpPr>
          <p:cNvPr id="10" name="文本框 9"/>
          <p:cNvSpPr txBox="1"/>
          <p:nvPr/>
        </p:nvSpPr>
        <p:spPr>
          <a:xfrm>
            <a:off x="1435714" y="3109880"/>
            <a:ext cx="6025035" cy="760593"/>
          </a:xfrm>
          <a:prstGeom prst="rect">
            <a:avLst/>
          </a:prstGeom>
          <a:noFill/>
        </p:spPr>
        <p:txBody>
          <a:bodyPr wrap="square" rtlCol="0">
            <a:spAutoFit/>
          </a:bodyPr>
          <a:lstStyle/>
          <a:p>
            <a:pPr algn="ctr">
              <a:lnSpc>
                <a:spcPct val="150000"/>
              </a:lnSpc>
            </a:pPr>
            <a:r>
              <a:rPr lang="zh-CN" altLang="en-US" sz="3200" dirty="0">
                <a:latin typeface="华文新魏" panose="02010800040101010101" pitchFamily="2" charset="-122"/>
                <a:ea typeface="华文新魏" panose="02010800040101010101" pitchFamily="2" charset="-122"/>
              </a:rPr>
              <a:t>组合逻辑电路</a:t>
            </a:r>
            <a:endParaRPr lang="en-US" altLang="zh-CN" sz="3200" dirty="0">
              <a:solidFill>
                <a:schemeClr val="bg2">
                  <a:lumMod val="25000"/>
                </a:schemeClr>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10096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childTnLst>
                          </p:cTn>
                        </p:par>
                        <p:par>
                          <p:cTn id="16" fill="hold">
                            <p:stCondLst>
                              <p:cond delay="1000"/>
                            </p:stCondLst>
                            <p:childTnLst>
                              <p:par>
                                <p:cTn id="17" presetID="16" presetClass="entr" presetSubtype="2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par>
                          <p:cTn id="20" fill="hold">
                            <p:stCondLst>
                              <p:cond delay="1500"/>
                            </p:stCondLst>
                            <p:childTnLst>
                              <p:par>
                                <p:cTn id="21" presetID="16" presetClass="entr" presetSubtype="21"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32678" t="32820" r="32040" b="47487"/>
          <a:stretch/>
        </p:blipFill>
        <p:spPr>
          <a:xfrm>
            <a:off x="4988574" y="104380"/>
            <a:ext cx="7203426" cy="5360693"/>
          </a:xfrm>
          <a:prstGeom prst="rect">
            <a:avLst/>
          </a:prstGeom>
        </p:spPr>
      </p:pic>
      <p:sp>
        <p:nvSpPr>
          <p:cNvPr id="3" name="矩形 2"/>
          <p:cNvSpPr/>
          <p:nvPr/>
        </p:nvSpPr>
        <p:spPr>
          <a:xfrm>
            <a:off x="6893855" y="1978163"/>
            <a:ext cx="3401289" cy="1677382"/>
          </a:xfrm>
          <a:prstGeom prst="rect">
            <a:avLst/>
          </a:prstGeom>
        </p:spPr>
        <p:txBody>
          <a:bodyPr wrap="square">
            <a:spAutoFit/>
          </a:bodyPr>
          <a:lstStyle/>
          <a:p>
            <a:pPr marL="342900" indent="-342900">
              <a:lnSpc>
                <a:spcPct val="150000"/>
              </a:lnSpc>
              <a:buAutoNum type="arabicPeriod"/>
            </a:pPr>
            <a:r>
              <a:rPr lang="zh-CN" altLang="en-US" sz="1400" dirty="0">
                <a:solidFill>
                  <a:schemeClr val="bg2">
                    <a:lumMod val="25000"/>
                  </a:schemeClr>
                </a:solidFill>
                <a:latin typeface="华文新魏" panose="02010800040101010101" pitchFamily="2" charset="-122"/>
                <a:ea typeface="华文新魏" panose="02010800040101010101" pitchFamily="2" charset="-122"/>
              </a:rPr>
              <a:t>根据题目要求确定输入、输出变量，然后列出符合题目要求的真值表</a:t>
            </a:r>
            <a:endParaRPr lang="en-US" altLang="zh-CN" sz="1400" dirty="0">
              <a:solidFill>
                <a:schemeClr val="bg2">
                  <a:lumMod val="25000"/>
                </a:schemeClr>
              </a:solidFill>
              <a:latin typeface="华文新魏" panose="02010800040101010101" pitchFamily="2" charset="-122"/>
              <a:ea typeface="华文新魏" panose="02010800040101010101" pitchFamily="2" charset="-122"/>
            </a:endParaRPr>
          </a:p>
          <a:p>
            <a:pPr marL="342900" indent="-342900">
              <a:lnSpc>
                <a:spcPct val="150000"/>
              </a:lnSpc>
              <a:buAutoNum type="arabicPeriod"/>
            </a:pPr>
            <a:r>
              <a:rPr lang="zh-CN" altLang="en-US" sz="1400" dirty="0">
                <a:solidFill>
                  <a:schemeClr val="bg2">
                    <a:lumMod val="25000"/>
                  </a:schemeClr>
                </a:solidFill>
                <a:latin typeface="华文新魏" panose="02010800040101010101" pitchFamily="2" charset="-122"/>
                <a:ea typeface="华文新魏" panose="02010800040101010101" pitchFamily="2" charset="-122"/>
              </a:rPr>
              <a:t>根据真值表得到相对简单的逻辑表达式</a:t>
            </a:r>
            <a:endParaRPr lang="en-US" altLang="zh-CN" sz="1400" dirty="0">
              <a:solidFill>
                <a:schemeClr val="bg2">
                  <a:lumMod val="25000"/>
                </a:schemeClr>
              </a:solidFill>
              <a:latin typeface="华文新魏" panose="02010800040101010101" pitchFamily="2" charset="-122"/>
              <a:ea typeface="华文新魏" panose="02010800040101010101" pitchFamily="2" charset="-122"/>
            </a:endParaRPr>
          </a:p>
          <a:p>
            <a:pPr marL="342900" indent="-342900">
              <a:lnSpc>
                <a:spcPct val="150000"/>
              </a:lnSpc>
              <a:buAutoNum type="arabicPeriod"/>
            </a:pPr>
            <a:r>
              <a:rPr lang="zh-CN" altLang="en-US" sz="1400" dirty="0">
                <a:solidFill>
                  <a:schemeClr val="bg2">
                    <a:lumMod val="25000"/>
                  </a:schemeClr>
                </a:solidFill>
                <a:latin typeface="华文新魏" panose="02010800040101010101" pitchFamily="2" charset="-122"/>
                <a:ea typeface="华文新魏" panose="02010800040101010101" pitchFamily="2" charset="-122"/>
              </a:rPr>
              <a:t>根据逻辑表达式画出逻辑电路图</a:t>
            </a:r>
            <a:endParaRPr lang="en-US" altLang="zh-CN" sz="1400" dirty="0">
              <a:solidFill>
                <a:schemeClr val="bg2">
                  <a:lumMod val="25000"/>
                </a:schemeClr>
              </a:solidFill>
              <a:latin typeface="华文新魏" panose="02010800040101010101" pitchFamily="2" charset="-122"/>
              <a:ea typeface="华文新魏" panose="02010800040101010101" pitchFamily="2" charset="-122"/>
            </a:endParaRPr>
          </a:p>
        </p:txBody>
      </p:sp>
      <p:sp>
        <p:nvSpPr>
          <p:cNvPr id="4" name="文本框 3"/>
          <p:cNvSpPr txBox="1"/>
          <p:nvPr/>
        </p:nvSpPr>
        <p:spPr>
          <a:xfrm>
            <a:off x="700825" y="1740779"/>
            <a:ext cx="5395175" cy="523220"/>
          </a:xfrm>
          <a:prstGeom prst="rect">
            <a:avLst/>
          </a:prstGeom>
          <a:noFill/>
        </p:spPr>
        <p:txBody>
          <a:bodyPr wrap="square" rtlCol="0">
            <a:spAutoFit/>
          </a:bodyPr>
          <a:lstStyle/>
          <a:p>
            <a:r>
              <a:rPr lang="zh-CN" altLang="en-US" sz="2800" b="1" dirty="0">
                <a:latin typeface="Algerian" panose="04020705040A02060702" pitchFamily="82" charset="0"/>
                <a:ea typeface="华文新魏" panose="02010800040101010101" pitchFamily="2" charset="-122"/>
              </a:rPr>
              <a:t>组合逻辑电路的分析方法和步骤</a:t>
            </a:r>
          </a:p>
        </p:txBody>
      </p:sp>
      <p:sp>
        <p:nvSpPr>
          <p:cNvPr id="5" name="矩形 23"/>
          <p:cNvSpPr>
            <a:spLocks noChangeArrowheads="1"/>
          </p:cNvSpPr>
          <p:nvPr/>
        </p:nvSpPr>
        <p:spPr bwMode="auto">
          <a:xfrm>
            <a:off x="700825" y="2519518"/>
            <a:ext cx="5306570" cy="1677382"/>
          </a:xfrm>
          <a:prstGeom prst="rect">
            <a:avLst/>
          </a:prstGeom>
          <a:noFill/>
          <a:ln>
            <a:noFill/>
          </a:ln>
        </p:spPr>
        <p:txBody>
          <a:bodyPr wrap="square">
            <a:spAutoFit/>
          </a:bodyPr>
          <a:lstStyle/>
          <a:p>
            <a:pPr marL="342900" indent="-342900">
              <a:lnSpc>
                <a:spcPct val="150000"/>
              </a:lnSpc>
              <a:buAutoNum type="arabicPeriod"/>
            </a:pPr>
            <a:r>
              <a:rPr lang="zh-CN" altLang="en-US" sz="1400" dirty="0">
                <a:latin typeface="华文新魏" panose="02010800040101010101" pitchFamily="2" charset="-122"/>
                <a:ea typeface="华文新魏" panose="02010800040101010101" pitchFamily="2" charset="-122"/>
              </a:rPr>
              <a:t>根据逻辑电路图逐级标出表达式，最后写出总的函数表达式</a:t>
            </a:r>
            <a:endParaRPr lang="en-US" altLang="zh-CN" sz="1400" dirty="0">
              <a:latin typeface="华文新魏" panose="02010800040101010101" pitchFamily="2" charset="-122"/>
              <a:ea typeface="华文新魏" panose="02010800040101010101" pitchFamily="2" charset="-122"/>
            </a:endParaRPr>
          </a:p>
          <a:p>
            <a:pPr marL="342900" indent="-342900">
              <a:lnSpc>
                <a:spcPct val="150000"/>
              </a:lnSpc>
              <a:buAutoNum type="arabicPeriod"/>
            </a:pPr>
            <a:r>
              <a:rPr lang="zh-CN" altLang="en-US" sz="1400" dirty="0">
                <a:latin typeface="华文新魏" panose="02010800040101010101" pitchFamily="2" charset="-122"/>
                <a:ea typeface="华文新魏" panose="02010800040101010101" pitchFamily="2" charset="-122"/>
              </a:rPr>
              <a:t>根据函数表达式列出真值表</a:t>
            </a:r>
            <a:endParaRPr lang="en-US" altLang="zh-CN" sz="1400" dirty="0">
              <a:latin typeface="华文新魏" panose="02010800040101010101" pitchFamily="2" charset="-122"/>
              <a:ea typeface="华文新魏" panose="02010800040101010101" pitchFamily="2" charset="-122"/>
            </a:endParaRPr>
          </a:p>
          <a:p>
            <a:pPr marL="342900" indent="-342900">
              <a:lnSpc>
                <a:spcPct val="150000"/>
              </a:lnSpc>
              <a:buAutoNum type="arabicPeriod"/>
            </a:pPr>
            <a:r>
              <a:rPr lang="zh-CN" altLang="en-US" sz="1400" dirty="0">
                <a:latin typeface="华文新魏" panose="02010800040101010101" pitchFamily="2" charset="-122"/>
                <a:ea typeface="华文新魏" panose="02010800040101010101" pitchFamily="2" charset="-122"/>
              </a:rPr>
              <a:t>根据真值表进行功能判断（加减乘除、挑选、奇偶校验等）</a:t>
            </a:r>
            <a:endParaRPr lang="en-US" altLang="zh-CN" sz="1400" dirty="0">
              <a:latin typeface="华文新魏" panose="02010800040101010101" pitchFamily="2" charset="-122"/>
              <a:ea typeface="华文新魏" panose="02010800040101010101" pitchFamily="2" charset="-122"/>
            </a:endParaRPr>
          </a:p>
          <a:p>
            <a:pPr>
              <a:lnSpc>
                <a:spcPct val="150000"/>
              </a:lnSpc>
            </a:pPr>
            <a:endParaRPr lang="en-US" altLang="zh-CN" sz="1400" dirty="0">
              <a:latin typeface="华文新魏" panose="02010800040101010101" pitchFamily="2" charset="-122"/>
              <a:ea typeface="华文新魏" panose="02010800040101010101" pitchFamily="2" charset="-122"/>
            </a:endParaRPr>
          </a:p>
          <a:p>
            <a:pPr>
              <a:lnSpc>
                <a:spcPct val="150000"/>
              </a:lnSpc>
            </a:pPr>
            <a:r>
              <a:rPr lang="zh-CN" altLang="en-US" sz="1400" dirty="0">
                <a:latin typeface="华文新魏" panose="02010800040101010101" pitchFamily="2" charset="-122"/>
                <a:ea typeface="华文新魏" panose="02010800040101010101" pitchFamily="2" charset="-122"/>
              </a:rPr>
              <a:t>常见题型：逻辑图的理解和应用（</a:t>
            </a:r>
            <a:r>
              <a:rPr lang="zh-CN" altLang="en-US" sz="1400" dirty="0">
                <a:solidFill>
                  <a:srgbClr val="FF0000"/>
                </a:solidFill>
                <a:latin typeface="华文新魏" panose="02010800040101010101" pitchFamily="2" charset="-122"/>
                <a:ea typeface="华文新魏" panose="02010800040101010101" pitchFamily="2" charset="-122"/>
              </a:rPr>
              <a:t>分析功能</a:t>
            </a:r>
            <a:r>
              <a:rPr lang="zh-CN" altLang="en-US" sz="1400" dirty="0">
                <a:latin typeface="华文新魏" panose="02010800040101010101" pitchFamily="2" charset="-122"/>
                <a:ea typeface="华文新魏" panose="02010800040101010101" pitchFamily="2" charset="-122"/>
              </a:rPr>
              <a:t>）</a:t>
            </a:r>
          </a:p>
        </p:txBody>
      </p:sp>
      <p:sp>
        <p:nvSpPr>
          <p:cNvPr id="7" name="文本框 6">
            <a:extLst>
              <a:ext uri="{FF2B5EF4-FFF2-40B4-BE49-F238E27FC236}">
                <a16:creationId xmlns:a16="http://schemas.microsoft.com/office/drawing/2014/main" id="{90DDA415-4FEB-4032-8DBF-54C85F15973A}"/>
              </a:ext>
            </a:extLst>
          </p:cNvPr>
          <p:cNvSpPr txBox="1"/>
          <p:nvPr/>
        </p:nvSpPr>
        <p:spPr>
          <a:xfrm>
            <a:off x="6222666" y="5589808"/>
            <a:ext cx="5395175" cy="523220"/>
          </a:xfrm>
          <a:prstGeom prst="rect">
            <a:avLst/>
          </a:prstGeom>
          <a:noFill/>
        </p:spPr>
        <p:txBody>
          <a:bodyPr wrap="square" rtlCol="0">
            <a:spAutoFit/>
          </a:bodyPr>
          <a:lstStyle/>
          <a:p>
            <a:r>
              <a:rPr lang="zh-CN" altLang="en-US" sz="2800" b="1" dirty="0">
                <a:latin typeface="Algerian" panose="04020705040A02060702" pitchFamily="82" charset="0"/>
                <a:ea typeface="华文新魏" panose="02010800040101010101" pitchFamily="2" charset="-122"/>
              </a:rPr>
              <a:t>组合逻辑电路的设计方法和步骤</a:t>
            </a:r>
          </a:p>
        </p:txBody>
      </p:sp>
      <p:sp>
        <p:nvSpPr>
          <p:cNvPr id="8" name="文本框 7">
            <a:extLst>
              <a:ext uri="{FF2B5EF4-FFF2-40B4-BE49-F238E27FC236}">
                <a16:creationId xmlns:a16="http://schemas.microsoft.com/office/drawing/2014/main" id="{B9029B29-1595-4AD0-B4D2-4B76B0831F08}"/>
              </a:ext>
            </a:extLst>
          </p:cNvPr>
          <p:cNvSpPr txBox="1"/>
          <p:nvPr/>
        </p:nvSpPr>
        <p:spPr>
          <a:xfrm>
            <a:off x="700825" y="5316279"/>
            <a:ext cx="4287749" cy="369332"/>
          </a:xfrm>
          <a:prstGeom prst="rect">
            <a:avLst/>
          </a:prstGeom>
          <a:noFill/>
        </p:spPr>
        <p:txBody>
          <a:bodyPr wrap="square" rtlCol="0">
            <a:spAutoFit/>
          </a:bodyPr>
          <a:lstStyle/>
          <a:p>
            <a:r>
              <a:rPr lang="zh-CN" altLang="en-US" dirty="0">
                <a:latin typeface="华文新魏" panose="02010800040101010101" pitchFamily="2" charset="-122"/>
                <a:ea typeface="华文新魏" panose="02010800040101010101" pitchFamily="2" charset="-122"/>
              </a:rPr>
              <a:t>总结：分析电路功能</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根据功能设计电路</a:t>
            </a:r>
          </a:p>
        </p:txBody>
      </p:sp>
    </p:spTree>
    <p:extLst>
      <p:ext uri="{BB962C8B-B14F-4D97-AF65-F5344CB8AC3E}">
        <p14:creationId xmlns:p14="http://schemas.microsoft.com/office/powerpoint/2010/main" val="27562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1000"/>
                                        <p:tgtEl>
                                          <p:spTgt spid="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1000"/>
                                        <p:tgtEl>
                                          <p:spTgt spid="5"/>
                                        </p:tgtEl>
                                      </p:cBhvr>
                                    </p:animEffect>
                                  </p:childTnLst>
                                </p:cTn>
                              </p:par>
                            </p:childTnLst>
                          </p:cTn>
                        </p:par>
                        <p:par>
                          <p:cTn id="21" fill="hold">
                            <p:stCondLst>
                              <p:cond delay="2000"/>
                            </p:stCondLst>
                            <p:childTnLst>
                              <p:par>
                                <p:cTn id="22" presetID="16" presetClass="entr" presetSubtype="21"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1491175" y="1336431"/>
            <a:ext cx="8595360" cy="4557932"/>
          </a:xfrm>
          <a:prstGeom prst="roundRect">
            <a:avLst/>
          </a:prstGeom>
          <a:solidFill>
            <a:srgbClr val="C6EEF4"/>
          </a:solidFill>
          <a:ln>
            <a:noFill/>
          </a:ln>
          <a:effectLst>
            <a:outerShdw blurRad="63500" dist="50800" dir="5400000" sx="102000" sy="10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4822" t="9653" r="26330" b="8501"/>
          <a:stretch/>
        </p:blipFill>
        <p:spPr>
          <a:xfrm>
            <a:off x="8880461" y="509221"/>
            <a:ext cx="2363372" cy="5680632"/>
          </a:xfrm>
          <a:prstGeom prst="rect">
            <a:avLst/>
          </a:prstGeom>
        </p:spPr>
      </p:pic>
      <p:grpSp>
        <p:nvGrpSpPr>
          <p:cNvPr id="7" name="组合 6"/>
          <p:cNvGrpSpPr/>
          <p:nvPr/>
        </p:nvGrpSpPr>
        <p:grpSpPr>
          <a:xfrm>
            <a:off x="2139981" y="3111994"/>
            <a:ext cx="651940" cy="634012"/>
            <a:chOff x="8539144" y="917247"/>
            <a:chExt cx="800766" cy="778746"/>
          </a:xfrm>
          <a:solidFill>
            <a:schemeClr val="bg1"/>
          </a:solidFill>
        </p:grpSpPr>
        <p:sp>
          <p:nvSpPr>
            <p:cNvPr id="8" name="Freeform 42"/>
            <p:cNvSpPr>
              <a:spLocks noEditPoints="1" noChangeArrowheads="1"/>
            </p:cNvSpPr>
            <p:nvPr/>
          </p:nvSpPr>
          <p:spPr bwMode="auto">
            <a:xfrm>
              <a:off x="8539144" y="917247"/>
              <a:ext cx="800766" cy="778746"/>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1"/>
                <a:gd name="T31" fmla="*/ 0 h 121"/>
                <a:gd name="T32" fmla="*/ 121 w 121"/>
                <a:gd name="T33" fmla="*/ 121 h 1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w="9525" cmpd="sng">
              <a:noFill/>
              <a:bevel/>
            </a:ln>
          </p:spPr>
          <p:txBody>
            <a:bodyPr/>
            <a:lstStyle/>
            <a:p>
              <a:pPr algn="ctr" fontAlgn="base">
                <a:spcBef>
                  <a:spcPct val="0"/>
                </a:spcBef>
                <a:spcAft>
                  <a:spcPct val="0"/>
                </a:spcAft>
                <a:buFont typeface="Arial" panose="020B0604020202020204" pitchFamily="34" charset="0"/>
                <a:buNone/>
                <a:defRPr/>
              </a:pPr>
              <a:endParaRPr lang="zh-CN" altLang="zh-CN" sz="2000" dirty="0">
                <a:solidFill>
                  <a:schemeClr val="bg1"/>
                </a:solidFill>
                <a:latin typeface="华文新魏" panose="02010800040101010101" pitchFamily="2" charset="-122"/>
                <a:ea typeface="华文新魏" panose="02010800040101010101" pitchFamily="2" charset="-122"/>
                <a:sym typeface="Calibri" panose="020F0502020204030204" pitchFamily="34" charset="0"/>
              </a:endParaRPr>
            </a:p>
          </p:txBody>
        </p:sp>
        <p:sp>
          <p:nvSpPr>
            <p:cNvPr id="9" name="Freeform 43"/>
            <p:cNvSpPr>
              <a:spLocks noChangeArrowheads="1"/>
            </p:cNvSpPr>
            <p:nvPr/>
          </p:nvSpPr>
          <p:spPr bwMode="auto">
            <a:xfrm>
              <a:off x="8768697" y="1107674"/>
              <a:ext cx="278526" cy="384564"/>
            </a:xfrm>
            <a:custGeom>
              <a:avLst/>
              <a:gdLst>
                <a:gd name="T0" fmla="*/ 42 w 42"/>
                <a:gd name="T1" fmla="*/ 60 h 60"/>
                <a:gd name="T2" fmla="*/ 42 w 42"/>
                <a:gd name="T3" fmla="*/ 0 h 60"/>
                <a:gd name="T4" fmla="*/ 0 w 42"/>
                <a:gd name="T5" fmla="*/ 42 h 60"/>
                <a:gd name="T6" fmla="*/ 42 w 42"/>
                <a:gd name="T7" fmla="*/ 60 h 60"/>
                <a:gd name="T8" fmla="*/ 0 60000 65536"/>
                <a:gd name="T9" fmla="*/ 0 60000 65536"/>
                <a:gd name="T10" fmla="*/ 0 60000 65536"/>
                <a:gd name="T11" fmla="*/ 0 60000 65536"/>
                <a:gd name="T12" fmla="*/ 0 w 42"/>
                <a:gd name="T13" fmla="*/ 0 h 60"/>
                <a:gd name="T14" fmla="*/ 42 w 42"/>
                <a:gd name="T15" fmla="*/ 60 h 60"/>
              </a:gdLst>
              <a:ahLst/>
              <a:cxnLst>
                <a:cxn ang="T8">
                  <a:pos x="T0" y="T1"/>
                </a:cxn>
                <a:cxn ang="T9">
                  <a:pos x="T2" y="T3"/>
                </a:cxn>
                <a:cxn ang="T10">
                  <a:pos x="T4" y="T5"/>
                </a:cxn>
                <a:cxn ang="T11">
                  <a:pos x="T6" y="T7"/>
                </a:cxn>
              </a:cxnLst>
              <a:rect l="T12" t="T13" r="T14" b="T15"/>
              <a:pathLst>
                <a:path w="42" h="60">
                  <a:moveTo>
                    <a:pt x="42" y="60"/>
                  </a:moveTo>
                  <a:cubicBezTo>
                    <a:pt x="42" y="0"/>
                    <a:pt x="42" y="0"/>
                    <a:pt x="42" y="0"/>
                  </a:cubicBezTo>
                  <a:cubicBezTo>
                    <a:pt x="0" y="42"/>
                    <a:pt x="0" y="42"/>
                    <a:pt x="0" y="42"/>
                  </a:cubicBezTo>
                  <a:cubicBezTo>
                    <a:pt x="29" y="42"/>
                    <a:pt x="42" y="60"/>
                    <a:pt x="42" y="60"/>
                  </a:cubicBezTo>
                  <a:close/>
                </a:path>
              </a:pathLst>
            </a:custGeom>
            <a:grpFill/>
            <a:ln w="9525" cmpd="sng">
              <a:noFill/>
              <a:bevel/>
            </a:ln>
          </p:spPr>
          <p:txBody>
            <a:bodyPr/>
            <a:lstStyle/>
            <a:p>
              <a:pPr algn="ctr" fontAlgn="base">
                <a:spcBef>
                  <a:spcPct val="0"/>
                </a:spcBef>
                <a:spcAft>
                  <a:spcPct val="0"/>
                </a:spcAft>
                <a:buFont typeface="Arial" panose="020B0604020202020204" pitchFamily="34" charset="0"/>
                <a:buNone/>
                <a:defRPr/>
              </a:pPr>
              <a:endParaRPr lang="zh-CN" altLang="zh-CN" sz="2000" dirty="0">
                <a:solidFill>
                  <a:schemeClr val="bg1"/>
                </a:solidFill>
                <a:latin typeface="华文新魏" panose="02010800040101010101" pitchFamily="2" charset="-122"/>
                <a:ea typeface="华文新魏" panose="02010800040101010101" pitchFamily="2" charset="-122"/>
                <a:sym typeface="Calibri" panose="020F0502020204030204" pitchFamily="34" charset="0"/>
              </a:endParaRPr>
            </a:p>
          </p:txBody>
        </p:sp>
      </p:grpSp>
      <p:sp>
        <p:nvSpPr>
          <p:cNvPr id="11" name="矩形 23"/>
          <p:cNvSpPr>
            <a:spLocks noChangeArrowheads="1"/>
          </p:cNvSpPr>
          <p:nvPr/>
        </p:nvSpPr>
        <p:spPr bwMode="auto">
          <a:xfrm>
            <a:off x="3197780" y="1336431"/>
            <a:ext cx="5796440" cy="4585871"/>
          </a:xfrm>
          <a:prstGeom prst="rect">
            <a:avLst/>
          </a:prstGeom>
          <a:noFill/>
          <a:ln>
            <a:noFill/>
          </a:ln>
        </p:spPr>
        <p:txBody>
          <a:bodyPr wrap="square">
            <a:spAutoFit/>
          </a:bodyPr>
          <a:lstStyle/>
          <a:p>
            <a:pPr marL="342900" indent="-342900" eaLnBrk="1" hangingPunct="1">
              <a:lnSpc>
                <a:spcPct val="150000"/>
              </a:lnSpc>
              <a:buAutoNum type="arabicPeriod"/>
            </a:pPr>
            <a:r>
              <a:rPr lang="zh-CN" altLang="en-US" sz="1400" dirty="0">
                <a:latin typeface="华文新魏" panose="02010800040101010101" pitchFamily="2" charset="-122"/>
                <a:ea typeface="华文新魏" panose="02010800040101010101" pitchFamily="2" charset="-122"/>
                <a:sym typeface="Symbol" panose="05050102010706020507" pitchFamily="18" charset="2"/>
              </a:rPr>
              <a:t>竞争、</a:t>
            </a:r>
            <a:r>
              <a:rPr lang="zh-CN" altLang="en-US" sz="1400"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冒险</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（由竞争而可能产生输出干扰脉冲的现象）</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eaLnBrk="1" hangingPunct="1">
              <a:lnSpc>
                <a:spcPct val="150000"/>
              </a:lnSpc>
            </a:pPr>
            <a:r>
              <a:rPr lang="en-US" altLang="zh-CN" sz="1400" dirty="0">
                <a:latin typeface="华文新魏" panose="02010800040101010101" pitchFamily="2" charset="-122"/>
                <a:ea typeface="华文新魏" panose="02010800040101010101" pitchFamily="2" charset="-122"/>
                <a:sym typeface="Symbol" panose="05050102010706020507" pitchFamily="18" charset="2"/>
              </a:rPr>
              <a:t>        </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理解竞争、冒险的概念和原因，会填空，并且能够判断电路中是否存在竞争、冒险的情况（出现</a:t>
            </a:r>
            <a:r>
              <a:rPr lang="zh-CN" altLang="en-US" sz="1400"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两个互补信号相乘或相加</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eaLnBrk="1" hangingPunct="1">
              <a:lnSpc>
                <a:spcPct val="150000"/>
              </a:lnSpc>
            </a:pPr>
            <a:r>
              <a:rPr lang="en-US" altLang="zh-CN" sz="1400" dirty="0">
                <a:latin typeface="华文新魏" panose="02010800040101010101" pitchFamily="2" charset="-122"/>
                <a:ea typeface="华文新魏" panose="02010800040101010101" pitchFamily="2" charset="-122"/>
                <a:sym typeface="Symbol" panose="05050102010706020507" pitchFamily="18" charset="2"/>
              </a:rPr>
              <a:t>        </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消除方法不考</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marL="342900" indent="-342900" eaLnBrk="1" hangingPunct="1">
              <a:lnSpc>
                <a:spcPct val="150000"/>
              </a:lnSpc>
              <a:buAutoNum type="arabicPeriod" startAt="2"/>
            </a:pPr>
            <a:r>
              <a:rPr lang="zh-CN" altLang="en-US" sz="1400" dirty="0">
                <a:latin typeface="华文新魏" panose="02010800040101010101" pitchFamily="2" charset="-122"/>
                <a:ea typeface="华文新魏" panose="02010800040101010101" pitchFamily="2" charset="-122"/>
                <a:sym typeface="Symbol" panose="05050102010706020507" pitchFamily="18" charset="2"/>
              </a:rPr>
              <a:t>组合逻辑电路的概念及特点（输出、输入之间没有反馈延迟通路，电路中不含有记忆功能的元件，电路的输出状态在任何时刻只取决于同一时刻的输入状态而与电路原来的状态无关等）  </a:t>
            </a:r>
            <a:r>
              <a:rPr lang="zh-CN" altLang="en-US" sz="1400"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填空 </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marL="342900" indent="-342900" eaLnBrk="1" hangingPunct="1">
              <a:lnSpc>
                <a:spcPct val="150000"/>
              </a:lnSpc>
              <a:buAutoNum type="arabicPeriod" startAt="2"/>
            </a:pPr>
            <a:r>
              <a:rPr lang="zh-CN" altLang="en-US" sz="1400" dirty="0">
                <a:latin typeface="华文新魏" panose="02010800040101010101" pitchFamily="2" charset="-122"/>
                <a:ea typeface="华文新魏" panose="02010800040101010101" pitchFamily="2" charset="-122"/>
                <a:sym typeface="Symbol" panose="05050102010706020507" pitchFamily="18" charset="2"/>
              </a:rPr>
              <a:t>译码器的</a:t>
            </a:r>
            <a:r>
              <a:rPr lang="zh-CN" altLang="en-US" sz="1400"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扩展</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、所有芯片的扩展（注意分析和设计） </a:t>
            </a:r>
            <a:r>
              <a:rPr lang="zh-CN" altLang="en-US" sz="1400"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看课本</a:t>
            </a:r>
            <a:endParaRPr lang="en-US" altLang="zh-CN" sz="1400" dirty="0">
              <a:solidFill>
                <a:srgbClr val="FF0000"/>
              </a:solidFill>
              <a:latin typeface="华文新魏" panose="02010800040101010101" pitchFamily="2" charset="-122"/>
              <a:ea typeface="华文新魏" panose="02010800040101010101" pitchFamily="2" charset="-122"/>
              <a:sym typeface="Symbol" panose="05050102010706020507" pitchFamily="18" charset="2"/>
            </a:endParaRPr>
          </a:p>
          <a:p>
            <a:pPr marL="342900" indent="-342900" eaLnBrk="1" hangingPunct="1">
              <a:lnSpc>
                <a:spcPct val="150000"/>
              </a:lnSpc>
              <a:buAutoNum type="arabicPeriod" startAt="2"/>
            </a:pPr>
            <a:r>
              <a:rPr lang="zh-CN" altLang="en-US" sz="1400" dirty="0">
                <a:latin typeface="华文新魏" panose="02010800040101010101" pitchFamily="2" charset="-122"/>
                <a:ea typeface="华文新魏" panose="02010800040101010101" pitchFamily="2" charset="-122"/>
                <a:sym typeface="Symbol" panose="05050102010706020507" pitchFamily="18" charset="2"/>
              </a:rPr>
              <a:t>用一片</a:t>
            </a:r>
            <a:r>
              <a:rPr lang="en-US" altLang="zh-CN" sz="1400"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74HC138</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实现函数（化简表达式、画电路图）</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eaLnBrk="1" hangingPunct="1">
              <a:lnSpc>
                <a:spcPct val="150000"/>
              </a:lnSpc>
            </a:pPr>
            <a:r>
              <a:rPr lang="en-US" altLang="zh-CN" sz="1400" dirty="0">
                <a:latin typeface="华文新魏" panose="02010800040101010101" pitchFamily="2" charset="-122"/>
                <a:ea typeface="华文新魏" panose="02010800040101010101" pitchFamily="2" charset="-122"/>
                <a:sym typeface="Symbol" panose="05050102010706020507" pitchFamily="18" charset="2"/>
              </a:rPr>
              <a:t>        </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大题的一部分，六种器件中涉及一到两种（例如编码器、译码器、数据选择器、加法器、数值比较器、算术运算器等）</a:t>
            </a:r>
            <a:r>
              <a:rPr lang="en-US" altLang="zh-CN" sz="1400" dirty="0">
                <a:latin typeface="华文新魏" panose="02010800040101010101" pitchFamily="2" charset="-122"/>
                <a:ea typeface="华文新魏" panose="02010800040101010101" pitchFamily="2" charset="-122"/>
                <a:sym typeface="Symbol" panose="05050102010706020507" pitchFamily="18" charset="2"/>
              </a:rPr>
              <a:t> </a:t>
            </a:r>
          </a:p>
          <a:p>
            <a:pPr marL="342900" indent="-342900" eaLnBrk="1" hangingPunct="1">
              <a:lnSpc>
                <a:spcPct val="150000"/>
              </a:lnSpc>
              <a:buAutoNum type="arabicPeriod" startAt="5"/>
            </a:pPr>
            <a:r>
              <a:rPr lang="zh-CN" altLang="en-US" sz="1400" dirty="0">
                <a:latin typeface="华文新魏" panose="02010800040101010101" pitchFamily="2" charset="-122"/>
                <a:ea typeface="华文新魏" panose="02010800040101010101" pitchFamily="2" charset="-122"/>
                <a:sym typeface="Symbol" panose="05050102010706020507" pitchFamily="18" charset="2"/>
              </a:rPr>
              <a:t>四位动态显示电路中各部分的频率关系（看课本上的</a:t>
            </a:r>
            <a:r>
              <a:rPr lang="zh-CN" altLang="en-US" sz="1400" dirty="0">
                <a:solidFill>
                  <a:srgbClr val="FF0000"/>
                </a:solidFill>
                <a:latin typeface="华文新魏" panose="02010800040101010101" pitchFamily="2" charset="-122"/>
                <a:ea typeface="华文新魏" panose="02010800040101010101" pitchFamily="2" charset="-122"/>
                <a:sym typeface="Symbol" panose="05050102010706020507" pitchFamily="18" charset="2"/>
              </a:rPr>
              <a:t>工作原理</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marL="342900" indent="-342900" eaLnBrk="1" hangingPunct="1">
              <a:lnSpc>
                <a:spcPct val="150000"/>
              </a:lnSpc>
              <a:buAutoNum type="arabicPeriod" startAt="5"/>
            </a:pPr>
            <a:r>
              <a:rPr lang="zh-CN" altLang="en-US" sz="1400" dirty="0">
                <a:latin typeface="华文新魏" panose="02010800040101010101" pitchFamily="2" charset="-122"/>
                <a:ea typeface="华文新魏" panose="02010800040101010101" pitchFamily="2" charset="-122"/>
                <a:sym typeface="Symbol" panose="05050102010706020507" pitchFamily="18" charset="2"/>
              </a:rPr>
              <a:t>系统构造与功能的设计流程</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a:p>
            <a:pPr eaLnBrk="1" hangingPunct="1">
              <a:lnSpc>
                <a:spcPct val="150000"/>
              </a:lnSpc>
            </a:pPr>
            <a:r>
              <a:rPr lang="en-US" altLang="zh-CN" sz="1400" dirty="0">
                <a:latin typeface="华文新魏" panose="02010800040101010101" pitchFamily="2" charset="-122"/>
                <a:ea typeface="华文新魏" panose="02010800040101010101" pitchFamily="2" charset="-122"/>
                <a:sym typeface="Symbol" panose="05050102010706020507" pitchFamily="18" charset="2"/>
              </a:rPr>
              <a:t>        </a:t>
            </a:r>
            <a:r>
              <a:rPr lang="zh-CN" altLang="en-US" sz="1400" dirty="0">
                <a:latin typeface="华文新魏" panose="02010800040101010101" pitchFamily="2" charset="-122"/>
                <a:ea typeface="华文新魏" panose="02010800040101010101" pitchFamily="2" charset="-122"/>
                <a:sym typeface="Symbol" panose="05050102010706020507" pitchFamily="18" charset="2"/>
              </a:rPr>
              <a:t>脉冲信号</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计数器</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译码器</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驱动器</a:t>
            </a:r>
            <a:r>
              <a:rPr lang="en-US" altLang="zh-CN" sz="14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1400" dirty="0">
                <a:latin typeface="华文新魏" panose="02010800040101010101" pitchFamily="2" charset="-122"/>
                <a:ea typeface="华文新魏" panose="02010800040101010101" pitchFamily="2" charset="-122"/>
                <a:sym typeface="Wingdings" panose="05000000000000000000" pitchFamily="2" charset="2"/>
              </a:rPr>
              <a:t>显示器</a:t>
            </a:r>
            <a:endParaRPr lang="en-US" altLang="zh-CN" sz="1400" dirty="0">
              <a:latin typeface="华文新魏" panose="02010800040101010101" pitchFamily="2" charset="-122"/>
              <a:ea typeface="华文新魏" panose="02010800040101010101" pitchFamily="2" charset="-122"/>
              <a:sym typeface="Symbol" panose="05050102010706020507" pitchFamily="18" charset="2"/>
            </a:endParaRPr>
          </a:p>
        </p:txBody>
      </p:sp>
    </p:spTree>
    <p:extLst>
      <p:ext uri="{BB962C8B-B14F-4D97-AF65-F5344CB8AC3E}">
        <p14:creationId xmlns:p14="http://schemas.microsoft.com/office/powerpoint/2010/main" val="372519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3"/>
                                        </p:tgtEl>
                                        <p:attrNameLst>
                                          <p:attrName>r</p:attrName>
                                        </p:attrNameLst>
                                      </p:cBhvr>
                                    </p:animRot>
                                    <p:animRot by="-240000">
                                      <p:cBhvr>
                                        <p:cTn id="12" dur="200" fill="hold">
                                          <p:stCondLst>
                                            <p:cond delay="200"/>
                                          </p:stCondLst>
                                        </p:cTn>
                                        <p:tgtEl>
                                          <p:spTgt spid="3"/>
                                        </p:tgtEl>
                                        <p:attrNameLst>
                                          <p:attrName>r</p:attrName>
                                        </p:attrNameLst>
                                      </p:cBhvr>
                                    </p:animRot>
                                    <p:animRot by="240000">
                                      <p:cBhvr>
                                        <p:cTn id="13" dur="200" fill="hold">
                                          <p:stCondLst>
                                            <p:cond delay="400"/>
                                          </p:stCondLst>
                                        </p:cTn>
                                        <p:tgtEl>
                                          <p:spTgt spid="3"/>
                                        </p:tgtEl>
                                        <p:attrNameLst>
                                          <p:attrName>r</p:attrName>
                                        </p:attrNameLst>
                                      </p:cBhvr>
                                    </p:animRot>
                                    <p:animRot by="-240000">
                                      <p:cBhvr>
                                        <p:cTn id="14" dur="200" fill="hold">
                                          <p:stCondLst>
                                            <p:cond delay="600"/>
                                          </p:stCondLst>
                                        </p:cTn>
                                        <p:tgtEl>
                                          <p:spTgt spid="3"/>
                                        </p:tgtEl>
                                        <p:attrNameLst>
                                          <p:attrName>r</p:attrName>
                                        </p:attrNameLst>
                                      </p:cBhvr>
                                    </p:animRot>
                                    <p:animRot by="120000">
                                      <p:cBhvr>
                                        <p:cTn id="15" dur="200" fill="hold">
                                          <p:stCondLst>
                                            <p:cond delay="800"/>
                                          </p:stCondLst>
                                        </p:cTn>
                                        <p:tgtEl>
                                          <p:spTgt spid="3"/>
                                        </p:tgtEl>
                                        <p:attrNameLst>
                                          <p:attrName>r</p:attrName>
                                        </p:attrNameLst>
                                      </p:cBhvr>
                                    </p:animRot>
                                  </p:childTnLst>
                                </p:cTn>
                              </p:par>
                            </p:childTnLst>
                          </p:cTn>
                        </p:par>
                        <p:par>
                          <p:cTn id="16" fill="hold">
                            <p:stCondLst>
                              <p:cond delay="1000"/>
                            </p:stCondLst>
                            <p:childTnLst>
                              <p:par>
                                <p:cTn id="17" presetID="16" presetClass="entr" presetSubtype="2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anim calcmode="lin" valueType="num">
                                      <p:cBhvr>
                                        <p:cTn id="24" dur="500" fill="hold"/>
                                        <p:tgtEl>
                                          <p:spTgt spid="11"/>
                                        </p:tgtEl>
                                        <p:attrNameLst>
                                          <p:attrName>ppt_x</p:attrName>
                                        </p:attrNameLst>
                                      </p:cBhvr>
                                      <p:tavLst>
                                        <p:tav tm="0">
                                          <p:val>
                                            <p:strVal val="#ppt_x"/>
                                          </p:val>
                                        </p:tav>
                                        <p:tav tm="100000">
                                          <p:val>
                                            <p:strVal val="#ppt_x"/>
                                          </p:val>
                                        </p:tav>
                                      </p:tavLst>
                                    </p:anim>
                                    <p:anim calcmode="lin" valueType="num">
                                      <p:cBhvr>
                                        <p:cTn id="25"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TotalTime>
  <Words>2576</Words>
  <Application>Microsoft Office PowerPoint</Application>
  <PresentationFormat>宽屏</PresentationFormat>
  <Paragraphs>221</Paragraphs>
  <Slides>30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等线</vt:lpstr>
      <vt:lpstr>等线 Light</vt:lpstr>
      <vt:lpstr>华文新魏</vt:lpstr>
      <vt:lpstr>Algerian</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萌 邓</cp:lastModifiedBy>
  <cp:revision>46</cp:revision>
  <dcterms:created xsi:type="dcterms:W3CDTF">2017-04-24T07:00:52Z</dcterms:created>
  <dcterms:modified xsi:type="dcterms:W3CDTF">2020-12-18T11:20:03Z</dcterms:modified>
</cp:coreProperties>
</file>